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sldIdLst>
    <p:sldId id="299" r:id="rId5"/>
    <p:sldId id="262" r:id="rId6"/>
    <p:sldId id="312" r:id="rId7"/>
    <p:sldId id="311" r:id="rId8"/>
    <p:sldId id="304" r:id="rId9"/>
    <p:sldId id="305" r:id="rId10"/>
    <p:sldId id="313" r:id="rId11"/>
    <p:sldId id="314" r:id="rId12"/>
    <p:sldId id="316" r:id="rId13"/>
    <p:sldId id="302" r:id="rId14"/>
    <p:sldId id="303" r:id="rId15"/>
    <p:sldId id="306" r:id="rId16"/>
    <p:sldId id="307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80" d="100"/>
          <a:sy n="80" d="100"/>
        </p:scale>
        <p:origin x="-108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6FA80-3B73-416C-B39B-C5901322609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7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2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19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97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3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23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42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95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41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90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36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89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27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46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20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99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89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46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0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38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79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02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34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05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25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36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32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10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6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63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40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09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49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3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  <a:alpha val="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9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  <a:alpha val="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2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  <a:alpha val="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9.emf"/><Relationship Id="rId10" Type="http://schemas.openxmlformats.org/officeDocument/2006/relationships/image" Target="../media/image17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9.emf"/><Relationship Id="rId10" Type="http://schemas.openxmlformats.org/officeDocument/2006/relationships/image" Target="../media/image26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0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8700" cy="64807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Паспорт проекта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перемещения посетителей и участников образовательных отношений внутри ДОО»</a:t>
            </a:r>
            <a:endParaRPr lang="ru-RU" sz="1600" dirty="0" smtClean="0"/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51520" y="908720"/>
            <a:ext cx="8712968" cy="18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51520" y="2780928"/>
            <a:ext cx="8712968" cy="144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323528" y="980728"/>
            <a:ext cx="175169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Общая информация 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51520" y="4221088"/>
            <a:ext cx="8712968" cy="12241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51520" y="2780928"/>
            <a:ext cx="30963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Обоснование выбора процесса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323528" y="4221088"/>
            <a:ext cx="122860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Цели 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123728" y="1052736"/>
            <a:ext cx="5121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Наименование органа местного  самоуправления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Управление образование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Наименование отдела 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«Яблонька» с.Дмитриевка»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Границы процесса: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входа участников  образовательных отношений  в здание детского сада  до прихода к пункту назначения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Дата начала  проекта: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22.06.2020 г.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Дата окончания проекта: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20.11.2020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51520" y="3068960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9250" indent="-349250"/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293096"/>
            <a:ext cx="81369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altLang="en-US" sz="1400" dirty="0" smtClean="0">
              <a:latin typeface="Times New Roman" pitchFamily="18" charset="0"/>
              <a:ea typeface="Franklin Gothic Book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ru-RU" altLang="en-US" sz="1400" dirty="0" smtClean="0">
              <a:latin typeface="Franklin Gothic Book" pitchFamily="34" charset="0"/>
              <a:ea typeface="Franklin Gothic Book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ru-RU" altLang="en-US" sz="1400" dirty="0" smtClean="0">
              <a:latin typeface="Times New Roman" pitchFamily="18" charset="0"/>
              <a:ea typeface="Franklin Gothic Book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51520" y="5373216"/>
            <a:ext cx="8712968" cy="12241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285720" y="5357826"/>
            <a:ext cx="15474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Эффекты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5572140"/>
            <a:ext cx="860676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1.Эффективное использование времени родителей (законных представителей) и посетителей ДОО.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2.Экономия затрат на насыщение холлов ДОО схемами  навигацией составило 3000 рублей.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3.Повышение уровня удовлетворенности участников образовательных отношений перемещением внутри ДОО   до 90%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412776"/>
            <a:ext cx="1800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215206" y="1357298"/>
            <a:ext cx="1638814" cy="1193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Фотография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51520" y="2959699"/>
            <a:ext cx="8568952" cy="11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1.Процесс нахождения нужного помещения или специалиста из- за отсутствия при входе в ДОО  схемы  навигации до 10 мин.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2.Временные потери  при перемещении по коридорам ДОО участников  образовательных отношений до 10 мин.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Посетитель не знает к кому обратиться, долгий процесс поиска в пределах 5 мин.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Лишние перемещения и потеря времени всех участников процесса,   пределах 5-10 мин.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5.В ходе анкетирования  выявлены 50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потребителей, не довольных  процессом перемещения участников образовательных отношений внутри ДОО.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443711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Сокращение времени протекания процесса </a:t>
            </a:r>
          </a:p>
          <a:p>
            <a:pPr marL="228600" indent="-2286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Уменьшение временных затрат на поиск нужного помещения</a:t>
            </a:r>
          </a:p>
          <a:p>
            <a:pPr marL="228600" indent="-2286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3.Насыщение холлов схемами, маршрутами навигации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 descr="C:\Users\USER\Desktop\Новая папка (3)\IMG-4446ff63a0d52f981460df7db0abbd9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1890803" cy="1080121"/>
          </a:xfrm>
          <a:prstGeom prst="rect">
            <a:avLst/>
          </a:prstGeom>
          <a:noFill/>
        </p:spPr>
      </p:pic>
      <p:pic>
        <p:nvPicPr>
          <p:cNvPr id="38916" name="Picture 4" descr="C:\Users\USER\Desktop\с телефона\1600854933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340768"/>
            <a:ext cx="1728192" cy="1245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51520" y="4077072"/>
            <a:ext cx="8636000" cy="25922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51520" y="1340768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51520" y="1268760"/>
            <a:ext cx="186448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3995936" y="1844824"/>
            <a:ext cx="19574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Разработана схема расположения внутренних помещений ДОО.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Размещена система навигации при входе в учреждение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411760" y="1484784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211960" y="1484784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341504" y="4099063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3059832" y="4077072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46362" y="4507016"/>
            <a:ext cx="13453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Трудности  в </a:t>
            </a:r>
          </a:p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поиске нужного помещения (специалиста)</a:t>
            </a:r>
            <a:endParaRPr lang="ru-RU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2915816" y="4365104"/>
            <a:ext cx="15841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дверях размещены таблички с названиями кабинетов, помещений ДОО</a:t>
            </a:r>
          </a:p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Размещены указатели 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181638" y="1769534"/>
            <a:ext cx="1885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Отсутствует система навигации в ДОО</a:t>
            </a:r>
            <a:endParaRPr lang="ru-RU" sz="1200" dirty="0"/>
          </a:p>
        </p:txBody>
      </p:sp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81128"/>
            <a:ext cx="1080120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22" name="Picture 26" descr="C:\Users\USER\Desktop\для проекта\IMG_20201124_142429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796136" y="4077072"/>
            <a:ext cx="810090" cy="1080120"/>
          </a:xfrm>
          <a:prstGeom prst="rect">
            <a:avLst/>
          </a:prstGeom>
          <a:noFill/>
        </p:spPr>
      </p:pic>
      <p:pic>
        <p:nvPicPr>
          <p:cNvPr id="29724" name="Picture 28" descr="C:\Users\USER\Desktop\для проекта\IMG_20201124_1707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5373216"/>
            <a:ext cx="811860" cy="1082480"/>
          </a:xfrm>
          <a:prstGeom prst="rect">
            <a:avLst/>
          </a:prstGeom>
          <a:noFill/>
        </p:spPr>
      </p:pic>
      <p:pic>
        <p:nvPicPr>
          <p:cNvPr id="29727" name="Picture 31" descr="C:\Users\USER\Desktop\для проекта\план (pdf.io)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1700808"/>
            <a:ext cx="1440160" cy="1135973"/>
          </a:xfrm>
          <a:prstGeom prst="rect">
            <a:avLst/>
          </a:prstGeom>
          <a:noFill/>
        </p:spPr>
      </p:pic>
      <p:pic>
        <p:nvPicPr>
          <p:cNvPr id="29728" name="Picture 32" descr="C:\Users\USER\Desktop\для проекта\План 2 (pdf.io)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2420888"/>
            <a:ext cx="1512168" cy="1070832"/>
          </a:xfrm>
          <a:prstGeom prst="rect">
            <a:avLst/>
          </a:prstGeom>
          <a:noFill/>
        </p:spPr>
      </p:pic>
      <p:pic>
        <p:nvPicPr>
          <p:cNvPr id="29729" name="Picture 33" descr="C:\Users\USER\Desktop\для проекта\IMG-20201125-WA000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1700808"/>
            <a:ext cx="1026114" cy="1368152"/>
          </a:xfrm>
          <a:prstGeom prst="rect">
            <a:avLst/>
          </a:prstGeom>
          <a:noFill/>
        </p:spPr>
      </p:pic>
      <p:pic>
        <p:nvPicPr>
          <p:cNvPr id="3" name="Picture 29" descr="C:\Users\USER\Desktop\для проекта\IMG_20201124_17074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5229200"/>
            <a:ext cx="1665690" cy="1327622"/>
          </a:xfrm>
          <a:prstGeom prst="rect">
            <a:avLst/>
          </a:prstGeom>
          <a:noFill/>
        </p:spPr>
      </p:pic>
      <p:pic>
        <p:nvPicPr>
          <p:cNvPr id="4" name="Picture 30" descr="C:\Users\USER\Desktop\для проекта\IMG_20201124_142429_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4077072"/>
            <a:ext cx="1595833" cy="1963677"/>
          </a:xfrm>
          <a:prstGeom prst="rect">
            <a:avLst/>
          </a:prstGeom>
          <a:noFill/>
        </p:spPr>
      </p:pic>
      <p:pic>
        <p:nvPicPr>
          <p:cNvPr id="29" name="Picture 27" descr="C:\Users\USER\Desktop\160675390084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1772816"/>
            <a:ext cx="1296144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23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323528" y="3140968"/>
            <a:ext cx="8636000" cy="32403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51520" y="1268760"/>
            <a:ext cx="8568952" cy="17281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96863" y="1249047"/>
            <a:ext cx="186448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3923928" y="1700808"/>
            <a:ext cx="18722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Составлен график дежурства на вахте.</a:t>
            </a:r>
          </a:p>
          <a:p>
            <a:pPr lvl="0" algn="ctr"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Создан информационный буклет по перемещению в ДОО</a:t>
            </a: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195736" y="1412776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355976" y="1418034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251520" y="3140968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3779912" y="3140968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11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23528" y="3429000"/>
            <a:ext cx="1850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Затруднение в выборе правильного направления открывания дверей  ДОО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3131840" y="3429001"/>
            <a:ext cx="20162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Оформлены и размещены карточки направления открывания дверей</a:t>
            </a:r>
          </a:p>
          <a:p>
            <a:pPr algn="ctr">
              <a:defRPr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Размечено траектория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открывания дверей (безопасное открывание и закрывание)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835696" y="1772816"/>
            <a:ext cx="18851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algn="just">
              <a:defRPr/>
            </a:pPr>
            <a:r>
              <a:rPr lang="ru-RU" sz="1200" dirty="0" smtClean="0">
                <a:ln w="317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Отвлечение сотрудников ДОО на сопровождение родителей (законных представителей и посетителей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0744" name="Picture 24" descr="C:\Users\USER\Desktop\для проекта\IMG-20201125-WA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340768"/>
            <a:ext cx="978644" cy="737513"/>
          </a:xfrm>
          <a:prstGeom prst="rect">
            <a:avLst/>
          </a:prstGeom>
          <a:noFill/>
        </p:spPr>
      </p:pic>
      <p:pic>
        <p:nvPicPr>
          <p:cNvPr id="30745" name="Picture 25" descr="C:\Users\USER\Desktop\для проекта\IMG-20201125-WA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700808"/>
            <a:ext cx="576064" cy="1138820"/>
          </a:xfrm>
          <a:prstGeom prst="rect">
            <a:avLst/>
          </a:prstGeom>
          <a:noFill/>
        </p:spPr>
      </p:pic>
      <p:pic>
        <p:nvPicPr>
          <p:cNvPr id="30748" name="Picture 28" descr="C:\Users\USER\Desktop\для проекта\IMG_20201124_1439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140968"/>
            <a:ext cx="1133318" cy="1512168"/>
          </a:xfrm>
          <a:prstGeom prst="rect">
            <a:avLst/>
          </a:prstGeom>
          <a:noFill/>
        </p:spPr>
      </p:pic>
      <p:pic>
        <p:nvPicPr>
          <p:cNvPr id="4" name="Picture 28" descr="C:\Users\USER\Desktop\IMG-f52e0967ab18da700a01483ffc50c671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1340767"/>
            <a:ext cx="1224136" cy="1632182"/>
          </a:xfrm>
          <a:prstGeom prst="rect">
            <a:avLst/>
          </a:prstGeom>
          <a:noFill/>
        </p:spPr>
      </p:pic>
      <p:pic>
        <p:nvPicPr>
          <p:cNvPr id="5" name="Picture 29" descr="C:\Users\USER\Desktop\IMG-b35e26c23de21948fc8a5ddb8ad2bf9d-V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1556792"/>
            <a:ext cx="1008112" cy="1344150"/>
          </a:xfrm>
          <a:prstGeom prst="rect">
            <a:avLst/>
          </a:prstGeom>
          <a:noFill/>
        </p:spPr>
      </p:pic>
      <p:pic>
        <p:nvPicPr>
          <p:cNvPr id="30750" name="Picture 30" descr="C:\Users\USER\Desktop\для проекта\IMG_20201124_14395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3429000"/>
            <a:ext cx="1359247" cy="1166120"/>
          </a:xfrm>
          <a:prstGeom prst="rect">
            <a:avLst/>
          </a:prstGeom>
          <a:noFill/>
        </p:spPr>
      </p:pic>
      <p:pic>
        <p:nvPicPr>
          <p:cNvPr id="30751" name="Picture 31" descr="C:\Users\USER\Desktop\IMG-fffa80ebe2e6db9d6aeff23f438f5bb5-V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4509120"/>
            <a:ext cx="1512168" cy="1706036"/>
          </a:xfrm>
          <a:prstGeom prst="rect">
            <a:avLst/>
          </a:prstGeom>
          <a:noFill/>
        </p:spPr>
      </p:pic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02" y="4262542"/>
            <a:ext cx="1287513" cy="171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3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347864" y="692697"/>
            <a:ext cx="1224136" cy="792088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(1800 сек)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339752" y="1052736"/>
            <a:ext cx="1008112" cy="1221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51520" y="692696"/>
            <a:ext cx="2160240" cy="936104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перемещения  посетителей  и участников образовательных отношений внутри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(июнь 2020 года)</a:t>
            </a:r>
            <a:endParaRPr lang="ru-RU" sz="1200" b="1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553075" y="857232"/>
            <a:ext cx="18925" cy="415594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3347864" y="1772816"/>
            <a:ext cx="1102469" cy="576064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(600 сек)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1520" y="1772816"/>
            <a:ext cx="2082800" cy="576064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2339752" y="2060848"/>
            <a:ext cx="981918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79512" y="1700808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499992" y="4149080"/>
            <a:ext cx="446087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4572000" y="3356992"/>
            <a:ext cx="437197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496"/>
            <a:ext cx="9053513" cy="76619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500" dirty="0">
                <a:solidFill>
                  <a:srgbClr val="464646"/>
                </a:solidFill>
              </a:rPr>
              <a:t>Достигнутые результаты (было и стало) 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3419872" y="2636912"/>
            <a:ext cx="1043682" cy="576064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(180сек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2564905"/>
            <a:ext cx="2082800" cy="648072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 smtClean="0">
                <a:ln w="3175"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Ориентируется на территории</a:t>
            </a: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267744" y="2924944"/>
            <a:ext cx="1040706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7884368" y="619023"/>
            <a:ext cx="1132349" cy="793753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(480 сек)</a:t>
            </a:r>
            <a:endParaRPr lang="ru-RU" sz="1200" dirty="0" smtClean="0">
              <a:solidFill>
                <a:srgbClr val="00B050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948264" y="1124744"/>
            <a:ext cx="103028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644008" y="692696"/>
            <a:ext cx="2304255" cy="864096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перемещения  посетителей  и участников образовательных отношений внутри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(ноябрь 2020 года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200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572000" y="1700808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7884368" y="1772816"/>
            <a:ext cx="1080120" cy="576064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(120сек)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44008" y="1772817"/>
            <a:ext cx="2376264" cy="576063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Входит на территорию ДОО</a:t>
            </a:r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52" name="Прямая соединительная линия 51"/>
          <p:cNvCxnSpPr>
            <a:stCxn id="51" idx="3"/>
            <a:endCxn id="50" idx="2"/>
          </p:cNvCxnSpPr>
          <p:nvPr/>
        </p:nvCxnSpPr>
        <p:spPr>
          <a:xfrm flipV="1">
            <a:off x="7020272" y="2060848"/>
            <a:ext cx="864096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Блок-схема: узел 52"/>
          <p:cNvSpPr/>
          <p:nvPr/>
        </p:nvSpPr>
        <p:spPr>
          <a:xfrm>
            <a:off x="8028384" y="2636912"/>
            <a:ext cx="989124" cy="504056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(60сек</a:t>
            </a:r>
            <a:r>
              <a:rPr lang="ru-RU" sz="1400" b="1" dirty="0" smtClean="0">
                <a:solidFill>
                  <a:srgbClr val="00B050"/>
                </a:solidFill>
              </a:rPr>
              <a:t>)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4008" y="2564904"/>
            <a:ext cx="2408237" cy="576064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 smtClean="0">
                <a:ln w="3175"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Ориентируется на территории</a:t>
            </a: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092280" y="2924944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0" y="404664"/>
            <a:ext cx="9144000" cy="633670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9488" y="6448251"/>
            <a:ext cx="437008" cy="365125"/>
          </a:xfrm>
        </p:spPr>
        <p:txBody>
          <a:bodyPr/>
          <a:lstStyle/>
          <a:p>
            <a:r>
              <a:rPr lang="ru-RU" sz="1400" dirty="0" smtClean="0"/>
              <a:t>17</a:t>
            </a:r>
            <a:endParaRPr lang="ru-RU" sz="1400" dirty="0"/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95536" y="404664"/>
            <a:ext cx="129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5004048" y="404664"/>
            <a:ext cx="1276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B050"/>
                </a:solidFill>
              </a:rPr>
              <a:t>СТАЛО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3501008"/>
            <a:ext cx="2088232" cy="432048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Входит в здание</a:t>
            </a: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2" name="Блок-схема: узел 61"/>
          <p:cNvSpPr/>
          <p:nvPr/>
        </p:nvSpPr>
        <p:spPr>
          <a:xfrm>
            <a:off x="3347864" y="3501008"/>
            <a:ext cx="1115690" cy="504056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(180 сек)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лок-схема: узел 63"/>
          <p:cNvSpPr/>
          <p:nvPr/>
        </p:nvSpPr>
        <p:spPr>
          <a:xfrm>
            <a:off x="7956376" y="3429000"/>
            <a:ext cx="1043608" cy="576064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(45 сек)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7092280" y="3717032"/>
            <a:ext cx="968698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339752" y="3717032"/>
            <a:ext cx="1040706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4572000" y="3429000"/>
            <a:ext cx="2408237" cy="504056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Входит в здание</a:t>
            </a: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>
            <a:off x="179512" y="2492896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572000" y="2492896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79512" y="4293096"/>
            <a:ext cx="2088232" cy="432048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Регистрируется</a:t>
            </a: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267744" y="4509120"/>
            <a:ext cx="1040706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092280" y="4581128"/>
            <a:ext cx="1040706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644008" y="4221088"/>
            <a:ext cx="2408237" cy="504056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Регистрируется</a:t>
            </a: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Блок-схема: узел 41"/>
          <p:cNvSpPr/>
          <p:nvPr/>
        </p:nvSpPr>
        <p:spPr>
          <a:xfrm>
            <a:off x="8100392" y="4221088"/>
            <a:ext cx="1043608" cy="576064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(45 сек)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лок-схема: узел 42"/>
          <p:cNvSpPr/>
          <p:nvPr/>
        </p:nvSpPr>
        <p:spPr>
          <a:xfrm>
            <a:off x="3347864" y="4293096"/>
            <a:ext cx="1115616" cy="504056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(90 сек)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5536" y="1844825"/>
            <a:ext cx="1672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Входит на территорию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0" y="3356992"/>
            <a:ext cx="446087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0" y="4149080"/>
            <a:ext cx="446087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179512" y="4941168"/>
            <a:ext cx="2088232" cy="432048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Обращается к вахтеру</a:t>
            </a: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716016" y="4941168"/>
            <a:ext cx="2304256" cy="432048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Обращается к вахтеру</a:t>
            </a: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716016" y="5517232"/>
            <a:ext cx="2304256" cy="432048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Ищет кабинет</a:t>
            </a: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79512" y="5517232"/>
            <a:ext cx="2088232" cy="432048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Ищет кабинет</a:t>
            </a: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79512" y="6165304"/>
            <a:ext cx="2088232" cy="432048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Приходит в пункт назначения</a:t>
            </a: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716016" y="6093296"/>
            <a:ext cx="2376264" cy="432048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Приходит в пункт назначения</a:t>
            </a: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4" name="Блок-схема: узел 83"/>
          <p:cNvSpPr/>
          <p:nvPr/>
        </p:nvSpPr>
        <p:spPr>
          <a:xfrm>
            <a:off x="3419872" y="4869160"/>
            <a:ext cx="1115616" cy="504056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(90 сек)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лок-схема: узел 84"/>
          <p:cNvSpPr/>
          <p:nvPr/>
        </p:nvSpPr>
        <p:spPr>
          <a:xfrm>
            <a:off x="3419872" y="5517232"/>
            <a:ext cx="1115616" cy="504056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360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сек)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лок-схема: узел 85"/>
          <p:cNvSpPr/>
          <p:nvPr/>
        </p:nvSpPr>
        <p:spPr>
          <a:xfrm>
            <a:off x="3275856" y="6093296"/>
            <a:ext cx="1224136" cy="504056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</a:t>
            </a:r>
            <a:r>
              <a:rPr lang="ru-RU" sz="1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Блок-схема: узел 86"/>
          <p:cNvSpPr/>
          <p:nvPr/>
        </p:nvSpPr>
        <p:spPr>
          <a:xfrm>
            <a:off x="8207896" y="4869160"/>
            <a:ext cx="936104" cy="576064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Блок-схема: узел 87"/>
          <p:cNvSpPr/>
          <p:nvPr/>
        </p:nvSpPr>
        <p:spPr>
          <a:xfrm>
            <a:off x="7956376" y="5517232"/>
            <a:ext cx="1187624" cy="576064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(150 сек)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Блок-схема: узел 88"/>
          <p:cNvSpPr/>
          <p:nvPr/>
        </p:nvSpPr>
        <p:spPr>
          <a:xfrm>
            <a:off x="8028384" y="6093296"/>
            <a:ext cx="1115616" cy="576064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(60 сек)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2339752" y="5157192"/>
            <a:ext cx="1040706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2339752" y="5733256"/>
            <a:ext cx="1040706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339752" y="6381328"/>
            <a:ext cx="1040706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7092280" y="5229200"/>
            <a:ext cx="1040706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7092280" y="5805264"/>
            <a:ext cx="1040706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7092280" y="6381328"/>
            <a:ext cx="1040706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5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8797" y="1507030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ЭФФЕКТ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1.Сокращено время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родителей (законных представителей) и посетителей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ДОО  на поиск нужного объекта.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 eaLnBrk="0" hangingPunct="0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2.Сокращены  затраты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насыщение холлов ДОО схемами 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навигацией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 eaLnBrk="0" hangingPunct="0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3.Повышен уровень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удовлетворенности участников образовательных отношений перемещением внутри ДОО   до 90%</a:t>
            </a:r>
          </a:p>
          <a:p>
            <a:pPr marL="228600" indent="-228600" algn="just" eaLnBrk="0" hangingPunct="0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0" cy="417646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6463839" y="1916832"/>
            <a:ext cx="648072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463839" y="3076110"/>
            <a:ext cx="648072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71600" y="562117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Arial Narrow" panose="020B0606020202030204" pitchFamily="34" charset="0"/>
              </a:rPr>
              <a:t>t</a:t>
            </a:r>
            <a:r>
              <a:rPr lang="ru-RU" i="1" dirty="0" smtClean="0">
                <a:latin typeface="Arial Narrow" panose="020B0606020202030204" pitchFamily="34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протекания</a:t>
            </a:r>
            <a:r>
              <a:rPr lang="ru-RU" i="1" dirty="0" smtClean="0">
                <a:latin typeface="Arial Narrow" panose="020B0606020202030204" pitchFamily="34" charset="0"/>
              </a:rPr>
              <a:t> процесса</a:t>
            </a:r>
            <a:endParaRPr lang="ru-RU" i="1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2924944"/>
            <a:ext cx="1584176" cy="21602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480 сек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03648" y="1916832"/>
            <a:ext cx="1584176" cy="1944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23" y="3992488"/>
            <a:ext cx="73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00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323528" y="3645024"/>
            <a:ext cx="8208912" cy="2880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323528" y="1124744"/>
            <a:ext cx="8208912" cy="23712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506412" y="1306513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315913" y="3630613"/>
            <a:ext cx="201029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2843808" y="2924944"/>
            <a:ext cx="1728192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 err="1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Хребтова</a:t>
            </a:r>
            <a:r>
              <a:rPr lang="ru-RU" altLang="ru-RU" sz="1200" b="1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 Инна Викторовна, заведующий</a:t>
            </a:r>
            <a:endParaRPr lang="ru-RU" altLang="ru-RU" sz="1200" kern="0" dirty="0" smtClean="0">
              <a:solidFill>
                <a:srgbClr val="0029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2915816" y="1196752"/>
            <a:ext cx="1538288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200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Заказчик проекта</a:t>
            </a:r>
            <a:endParaRPr lang="en-US" altLang="ru-RU" sz="1200" kern="0" dirty="0" smtClean="0">
              <a:solidFill>
                <a:srgbClr val="0029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5220072" y="2996952"/>
            <a:ext cx="2088232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 err="1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Голощапова</a:t>
            </a:r>
            <a:r>
              <a:rPr lang="ru-RU" altLang="ru-RU" sz="1200" b="1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 Тамара Владимировна, воспитатель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4788024" y="1196752"/>
            <a:ext cx="215582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200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endParaRPr lang="en-US" altLang="ru-RU" sz="1200" kern="0" dirty="0" smtClean="0">
              <a:solidFill>
                <a:srgbClr val="0029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1556792"/>
            <a:ext cx="1255754" cy="1368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1500174"/>
            <a:ext cx="1285676" cy="1470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755576" y="5589240"/>
            <a:ext cx="1462088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Долгова Екатерина Павловна, воспитатель</a:t>
            </a:r>
            <a:endParaRPr lang="ru-RU" altLang="ru-RU" sz="1200" kern="0" dirty="0" smtClean="0">
              <a:solidFill>
                <a:srgbClr val="0029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4348" y="4071942"/>
            <a:ext cx="1337372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3143240" y="5572140"/>
            <a:ext cx="1462088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Гуляева Наталья Ивановна, воспитатель</a:t>
            </a:r>
            <a:endParaRPr lang="ru-RU" altLang="ru-RU" sz="1200" kern="0" dirty="0" smtClean="0">
              <a:solidFill>
                <a:srgbClr val="0029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43240" y="4071942"/>
            <a:ext cx="1356752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5572132" y="5572140"/>
            <a:ext cx="1462088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Васильева Любовь Львовна, воспитатель</a:t>
            </a:r>
            <a:endParaRPr lang="ru-RU" altLang="ru-RU" sz="1200" kern="0" dirty="0" smtClean="0">
              <a:solidFill>
                <a:srgbClr val="0029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72132" y="4071942"/>
            <a:ext cx="1376132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2</a:t>
            </a:fld>
            <a:endParaRPr lang="ru-RU" sz="1400" dirty="0"/>
          </a:p>
        </p:txBody>
      </p:sp>
      <p:pic>
        <p:nvPicPr>
          <p:cNvPr id="24578" name="Picture 2" descr="C:\Users\Админ\Desktop\DSCF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1518749" cy="1512168"/>
          </a:xfrm>
          <a:prstGeom prst="rect">
            <a:avLst/>
          </a:prstGeom>
          <a:noFill/>
        </p:spPr>
      </p:pic>
      <p:pic>
        <p:nvPicPr>
          <p:cNvPr id="8" name="Picture 2" descr="C:\Users\USER\Desktop\для проекта\MAM_2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1296144" cy="1440160"/>
          </a:xfrm>
          <a:prstGeom prst="rect">
            <a:avLst/>
          </a:prstGeom>
          <a:noFill/>
        </p:spPr>
      </p:pic>
      <p:pic>
        <p:nvPicPr>
          <p:cNvPr id="35843" name="Picture 3" descr="C:\Users\USER\Desktop\для проекта\MAM_2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84784"/>
            <a:ext cx="1296144" cy="1512168"/>
          </a:xfrm>
          <a:prstGeom prst="rect">
            <a:avLst/>
          </a:prstGeom>
          <a:noFill/>
        </p:spPr>
      </p:pic>
      <p:pic>
        <p:nvPicPr>
          <p:cNvPr id="35844" name="Picture 4" descr="C:\Users\USER\Desktop\для проекта\MAM_279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9" y="4005064"/>
            <a:ext cx="1368151" cy="1548669"/>
          </a:xfrm>
          <a:prstGeom prst="rect">
            <a:avLst/>
          </a:prstGeom>
          <a:noFill/>
        </p:spPr>
      </p:pic>
      <p:pic>
        <p:nvPicPr>
          <p:cNvPr id="35845" name="Picture 5" descr="C:\Users\USER\Desktop\для проекта\MAM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005064"/>
            <a:ext cx="1368152" cy="1548323"/>
          </a:xfrm>
          <a:prstGeom prst="rect">
            <a:avLst/>
          </a:prstGeom>
          <a:noFill/>
        </p:spPr>
      </p:pic>
      <p:pic>
        <p:nvPicPr>
          <p:cNvPr id="35846" name="Picture 6" descr="C:\Users\USER\Desktop\IMG-6257b2f4164adc87b81449beda206448-V - копия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835" y="1887544"/>
            <a:ext cx="1512168" cy="1489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8012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состояния процесса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перемещения посетителей и участников образовательных отношений внутри ДОО»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Временная потеря.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Возникновение затруднений  в  поиске нужного помещения (специалиста).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Отвлечение сотрудников ДОО на сопровождение родителей  (законных представителей) и посетителей.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Затруднение в выборе правильного направления открывания дверей в ДОО.</a:t>
            </a:r>
          </a:p>
          <a:p>
            <a:pPr marL="0" indent="0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ВПП (время протекания процесса) –1200-1800сек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432048" cy="15121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20888"/>
            <a:ext cx="1656184" cy="6495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Входит на территорию ДОО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2420889"/>
            <a:ext cx="1908212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Ориентируется на территории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1907704" y="1556792"/>
            <a:ext cx="612068" cy="47971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2420889"/>
            <a:ext cx="1872208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здание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3851920" y="3429000"/>
            <a:ext cx="504056" cy="35785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4221088"/>
            <a:ext cx="1800200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Регистрируется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ятно 1 23"/>
          <p:cNvSpPr/>
          <p:nvPr/>
        </p:nvSpPr>
        <p:spPr>
          <a:xfrm>
            <a:off x="4283968" y="5013176"/>
            <a:ext cx="504056" cy="46805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4221088"/>
            <a:ext cx="1847298" cy="7290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к вахтёру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604448" y="3717032"/>
            <a:ext cx="360040" cy="15121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2555776" y="2348880"/>
            <a:ext cx="360039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flipV="1">
            <a:off x="5076056" y="2276872"/>
            <a:ext cx="432048" cy="3960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1979712" y="4149080"/>
            <a:ext cx="288032" cy="43204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но 2 34"/>
          <p:cNvSpPr/>
          <p:nvPr/>
        </p:nvSpPr>
        <p:spPr>
          <a:xfrm>
            <a:off x="8244408" y="3356992"/>
            <a:ext cx="648072" cy="42304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6" name="Стрелка вправо 35"/>
          <p:cNvSpPr/>
          <p:nvPr/>
        </p:nvSpPr>
        <p:spPr>
          <a:xfrm>
            <a:off x="6444208" y="4149080"/>
            <a:ext cx="360040" cy="35103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04248" y="4221088"/>
            <a:ext cx="1800200" cy="7393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 в пункт назначения</a:t>
            </a:r>
          </a:p>
        </p:txBody>
      </p:sp>
      <p:sp>
        <p:nvSpPr>
          <p:cNvPr id="41" name="Пятно 2 40"/>
          <p:cNvSpPr/>
          <p:nvPr/>
        </p:nvSpPr>
        <p:spPr>
          <a:xfrm>
            <a:off x="6012160" y="3356992"/>
            <a:ext cx="654017" cy="43921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34229" y="332656"/>
            <a:ext cx="154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23.06.2020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 flipV="1">
            <a:off x="7740352" y="2276872"/>
            <a:ext cx="432048" cy="3960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3568" y="1916832"/>
            <a:ext cx="1656184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3568" y="3068960"/>
            <a:ext cx="1656184" cy="357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420-600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87824" y="1916832"/>
            <a:ext cx="1908212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87824" y="3068960"/>
            <a:ext cx="1908212" cy="342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180-300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24128" y="1916832"/>
            <a:ext cx="1872208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24128" y="3068960"/>
            <a:ext cx="1872208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120-180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3717032"/>
            <a:ext cx="18002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4941168"/>
            <a:ext cx="1800200" cy="2939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60-90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39752" y="3717032"/>
            <a:ext cx="1847298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39752" y="4941168"/>
            <a:ext cx="1847298" cy="2837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60-90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804248" y="3717032"/>
            <a:ext cx="18002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804248" y="4941168"/>
            <a:ext cx="1800200" cy="307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60-180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3568" y="1700808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1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987824" y="1700808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2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339752" y="3501008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5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804248" y="3501008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7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9512" y="3501008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4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24128" y="1700808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3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4008" y="3717032"/>
            <a:ext cx="1847298" cy="495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44008" y="4221088"/>
            <a:ext cx="1847298" cy="7290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Ищет кабинет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644008" y="4941168"/>
            <a:ext cx="1847298" cy="2837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300-360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4283968" y="4149080"/>
            <a:ext cx="360040" cy="35103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644008" y="3501008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6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571183" cy="7920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939131" y="1556792"/>
            <a:ext cx="1788652" cy="1581704"/>
            <a:chOff x="1769969" y="0"/>
            <a:chExt cx="1788652" cy="1581704"/>
          </a:xfrm>
        </p:grpSpPr>
        <p:sp>
          <p:nvSpPr>
            <p:cNvPr id="6" name="Трапеция 5"/>
            <p:cNvSpPr/>
            <p:nvPr/>
          </p:nvSpPr>
          <p:spPr>
            <a:xfrm>
              <a:off x="1769969" y="0"/>
              <a:ext cx="1788652" cy="1581704"/>
            </a:xfrm>
            <a:prstGeom prst="trapezoid">
              <a:avLst>
                <a:gd name="adj" fmla="val 56542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Трапеция 4"/>
            <p:cNvSpPr/>
            <p:nvPr/>
          </p:nvSpPr>
          <p:spPr>
            <a:xfrm>
              <a:off x="1769969" y="0"/>
              <a:ext cx="1788652" cy="1581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уровень</a:t>
              </a:r>
              <a:endPara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044805" y="3068960"/>
            <a:ext cx="3577304" cy="1651240"/>
            <a:chOff x="903403" y="1579205"/>
            <a:chExt cx="3577304" cy="1581704"/>
          </a:xfrm>
        </p:grpSpPr>
        <p:sp>
          <p:nvSpPr>
            <p:cNvPr id="9" name="Трапеция 8"/>
            <p:cNvSpPr/>
            <p:nvPr/>
          </p:nvSpPr>
          <p:spPr>
            <a:xfrm>
              <a:off x="903403" y="1579205"/>
              <a:ext cx="3577304" cy="1581704"/>
            </a:xfrm>
            <a:prstGeom prst="trapezoid">
              <a:avLst>
                <a:gd name="adj" fmla="val 56542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0" name="Трапеция 4"/>
            <p:cNvSpPr/>
            <p:nvPr/>
          </p:nvSpPr>
          <p:spPr>
            <a:xfrm>
              <a:off x="1529431" y="1579205"/>
              <a:ext cx="2325248" cy="1581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уровень</a:t>
              </a:r>
              <a:endPara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69161" y="4720200"/>
            <a:ext cx="5328591" cy="1548662"/>
            <a:chOff x="0" y="3163409"/>
            <a:chExt cx="5328591" cy="154866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Трапеция 11"/>
            <p:cNvSpPr/>
            <p:nvPr/>
          </p:nvSpPr>
          <p:spPr>
            <a:xfrm>
              <a:off x="0" y="3163409"/>
              <a:ext cx="5328591" cy="1548662"/>
            </a:xfrm>
            <a:prstGeom prst="trapezoid">
              <a:avLst>
                <a:gd name="adj" fmla="val 56542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3" name="Трапеция 4"/>
            <p:cNvSpPr/>
            <p:nvPr/>
          </p:nvSpPr>
          <p:spPr>
            <a:xfrm>
              <a:off x="932503" y="3163409"/>
              <a:ext cx="3463584" cy="15486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Уровень образовательной организации</a:t>
              </a:r>
              <a:endPara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755576" y="2765465"/>
            <a:ext cx="1502479" cy="3571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652" y="4291834"/>
            <a:ext cx="1502479" cy="3571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8024" y="2347644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1.Временная потеря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2.Возникновение затруднений  в  поиске нужного помещения (специалиста) 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Отвлечение сотрудников ДОО на сопровождение родителей  (законных представителей) и посетителей. 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Затруднение в выборе правильного направления открывания дверей в ДОО</a:t>
            </a:r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1649790" y="5659702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8" name="Пятно 1 17"/>
          <p:cNvSpPr/>
          <p:nvPr/>
        </p:nvSpPr>
        <p:spPr>
          <a:xfrm>
            <a:off x="2615941" y="5675189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3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3520685" y="5669724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4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706065" y="5651485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96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62988" y="6570606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5</a:t>
            </a:fld>
            <a:endParaRPr lang="ru-RU" altLang="ru-RU" b="1" dirty="0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7029302" y="797617"/>
            <a:ext cx="1811931" cy="4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chemeClr val="tx2"/>
                </a:solidFill>
              </a:rPr>
              <a:t>Вклад в достижение цели, сек.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5170481" y="797617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4526" y="1708704"/>
            <a:ext cx="2110011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Временная потеря</a:t>
            </a:r>
            <a:endParaRPr lang="ru-RU" sz="1200" b="1" dirty="0" smtClean="0">
              <a:solidFill>
                <a:schemeClr val="dk1"/>
              </a:solidFill>
            </a:endParaRP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2405775" y="1621193"/>
            <a:ext cx="230425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Лишние перемещения и потеря времени всех участников процесса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808676" y="1812016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60-120 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9691" y="1412775"/>
            <a:ext cx="8788870" cy="126869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2071571" y="181201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7364771" y="1848294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22125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31" name="TextBox 41"/>
          <p:cNvSpPr txBox="1">
            <a:spLocks noChangeArrowheads="1"/>
          </p:cNvSpPr>
          <p:nvPr/>
        </p:nvSpPr>
        <p:spPr bwMode="auto">
          <a:xfrm>
            <a:off x="4799209" y="1294295"/>
            <a:ext cx="2386989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1.Установка навигационного стенда с нанесением всех объектов ДОО и пути следования.</a:t>
            </a:r>
          </a:p>
          <a:p>
            <a:pPr algn="just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1. Разработка схемы расположения внутренних помещений ДОО</a:t>
            </a:r>
          </a:p>
        </p:txBody>
      </p:sp>
      <p:sp>
        <p:nvSpPr>
          <p:cNvPr id="33" name="Стрелка: вправо 3"/>
          <p:cNvSpPr/>
          <p:nvPr/>
        </p:nvSpPr>
        <p:spPr>
          <a:xfrm>
            <a:off x="4401930" y="187914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720498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Первопричина</a:t>
            </a:r>
            <a:endParaRPr lang="ru-RU" alt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01613" y="188640"/>
            <a:ext cx="8686800" cy="42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Анализ проблем «5 почему?»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41"/>
          <p:cNvSpPr txBox="1">
            <a:spLocks noChangeArrowheads="1"/>
          </p:cNvSpPr>
          <p:nvPr/>
        </p:nvSpPr>
        <p:spPr bwMode="auto">
          <a:xfrm>
            <a:off x="99691" y="3029318"/>
            <a:ext cx="211001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Возникновение затруднений в поиске нужного помещения (специалиста)</a:t>
            </a:r>
            <a:endParaRPr lang="ru-RU" sz="12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373782" y="3003940"/>
            <a:ext cx="230425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 на всех кабинетах имеются знаки дополнительной информации (таблички обозначающие кабинет)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9691" y="2873148"/>
            <a:ext cx="8779104" cy="1563964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Стрелка: вправо 3"/>
          <p:cNvSpPr/>
          <p:nvPr/>
        </p:nvSpPr>
        <p:spPr>
          <a:xfrm>
            <a:off x="2076458" y="3283153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: вправо 3"/>
          <p:cNvSpPr/>
          <p:nvPr/>
        </p:nvSpPr>
        <p:spPr>
          <a:xfrm>
            <a:off x="7339515" y="332025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4958006" y="3003940"/>
            <a:ext cx="2270183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1.Размещение на дверях табличек с названиями кабинетов, помещений ДОО</a:t>
            </a:r>
          </a:p>
          <a:p>
            <a:pPr algn="just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2.Размещение разно уровневых указателей для детей и взрослых</a:t>
            </a:r>
          </a:p>
        </p:txBody>
      </p:sp>
      <p:sp>
        <p:nvSpPr>
          <p:cNvPr id="49" name="Стрелка: вправо 3"/>
          <p:cNvSpPr/>
          <p:nvPr/>
        </p:nvSpPr>
        <p:spPr>
          <a:xfrm>
            <a:off x="4701420" y="332025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TextBox 41"/>
          <p:cNvSpPr txBox="1">
            <a:spLocks noChangeArrowheads="1"/>
          </p:cNvSpPr>
          <p:nvPr/>
        </p:nvSpPr>
        <p:spPr bwMode="auto">
          <a:xfrm>
            <a:off x="99690" y="4661781"/>
            <a:ext cx="2110011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>Отвлечение сотрудников ДОО на сопровождение родителей (законных представителей) и посетителей</a:t>
            </a:r>
            <a:endParaRPr lang="ru-RU" sz="1200" dirty="0" smtClean="0">
              <a:solidFill>
                <a:schemeClr val="dk1"/>
              </a:solidFill>
            </a:endParaRPr>
          </a:p>
        </p:txBody>
      </p:sp>
      <p:sp>
        <p:nvSpPr>
          <p:cNvPr id="51" name="TextBox 41"/>
          <p:cNvSpPr txBox="1">
            <a:spLocks noChangeArrowheads="1"/>
          </p:cNvSpPr>
          <p:nvPr/>
        </p:nvSpPr>
        <p:spPr bwMode="auto">
          <a:xfrm>
            <a:off x="2494952" y="4861852"/>
            <a:ext cx="230425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Отсутствие ориентиров – указателей и направлений движения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9691" y="4661781"/>
            <a:ext cx="8765428" cy="150352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7" name="Стрелка: вправо 3"/>
          <p:cNvSpPr/>
          <p:nvPr/>
        </p:nvSpPr>
        <p:spPr>
          <a:xfrm>
            <a:off x="2211897" y="5077363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трелка: вправо 3"/>
          <p:cNvSpPr/>
          <p:nvPr/>
        </p:nvSpPr>
        <p:spPr>
          <a:xfrm>
            <a:off x="7335810" y="5061959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трелка: вправо 3"/>
          <p:cNvSpPr/>
          <p:nvPr/>
        </p:nvSpPr>
        <p:spPr>
          <a:xfrm>
            <a:off x="4916015" y="5077362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715272" y="3286124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30-45 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60" name="TextBox 41"/>
          <p:cNvSpPr txBox="1">
            <a:spLocks noChangeArrowheads="1"/>
          </p:cNvSpPr>
          <p:nvPr/>
        </p:nvSpPr>
        <p:spPr bwMode="auto">
          <a:xfrm>
            <a:off x="5171131" y="4904620"/>
            <a:ext cx="2088232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1.Составление графика дежурства на вахте.</a:t>
            </a:r>
          </a:p>
          <a:p>
            <a:pPr lvl="0" algn="ctr">
              <a:defRPr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2.Создание информационного буклета по перемещению в ДОО</a:t>
            </a:r>
          </a:p>
        </p:txBody>
      </p:sp>
      <p:sp>
        <p:nvSpPr>
          <p:cNvPr id="88" name="TextBox 41"/>
          <p:cNvSpPr txBox="1">
            <a:spLocks noChangeArrowheads="1"/>
          </p:cNvSpPr>
          <p:nvPr/>
        </p:nvSpPr>
        <p:spPr bwMode="auto">
          <a:xfrm>
            <a:off x="7755091" y="5063230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120-150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62988" y="6570606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6</a:t>
            </a:fld>
            <a:endParaRPr lang="ru-RU" altLang="ru-RU" b="1" dirty="0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7029302" y="797617"/>
            <a:ext cx="1811931" cy="4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Вклад</a:t>
            </a:r>
            <a:r>
              <a:rPr lang="ru-RU" altLang="ru-RU" sz="1200" b="1" dirty="0" smtClean="0">
                <a:solidFill>
                  <a:schemeClr val="tx2"/>
                </a:solidFill>
              </a:rPr>
              <a:t> в достижение цели, мин.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5170481" y="797617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4526" y="1662296"/>
            <a:ext cx="211001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Затруднение в выборе правильного направления открывания дверей в ДОО</a:t>
            </a:r>
            <a:endParaRPr lang="ru-RU" sz="1200" b="1" dirty="0" smtClean="0">
              <a:solidFill>
                <a:schemeClr val="dk1"/>
              </a:solidFill>
            </a:endParaRPr>
          </a:p>
          <a:p>
            <a:endParaRPr lang="ru-RU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2555776" y="1556792"/>
            <a:ext cx="230425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 размечено направление открывания дверей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808676" y="1812016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30-60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9691" y="1412776"/>
            <a:ext cx="8788870" cy="172819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2241309" y="181201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7364771" y="1848294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22125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31" name="TextBox 41"/>
          <p:cNvSpPr txBox="1">
            <a:spLocks noChangeArrowheads="1"/>
          </p:cNvSpPr>
          <p:nvPr/>
        </p:nvSpPr>
        <p:spPr bwMode="auto">
          <a:xfrm>
            <a:off x="5142365" y="1448472"/>
            <a:ext cx="2088232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1.Оформление и размещение карточек направления открывания дверей.</a:t>
            </a:r>
          </a:p>
          <a:p>
            <a:pPr algn="just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2.Разметка траектории открывания дверей (безопасное открывание и закрывание)</a:t>
            </a:r>
          </a:p>
        </p:txBody>
      </p:sp>
      <p:sp>
        <p:nvSpPr>
          <p:cNvPr id="33" name="Стрелка: вправо 3"/>
          <p:cNvSpPr/>
          <p:nvPr/>
        </p:nvSpPr>
        <p:spPr>
          <a:xfrm>
            <a:off x="4954947" y="1812016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720498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Первопричина</a:t>
            </a:r>
            <a:endParaRPr lang="ru-RU" alt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01613" y="188640"/>
            <a:ext cx="8686800" cy="42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Анализ проблем «5 почему?»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669" y="548680"/>
            <a:ext cx="8390107" cy="96167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КАРТА ИДЕАЛЬНОГО СОСТОЯНИЯ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Оптимизация процесса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перемещения посетителей и участников образовательных отношений внутри ДОО»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992" y="1977295"/>
            <a:ext cx="8229600" cy="4248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260-440 сек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366" y="20046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2204864"/>
            <a:ext cx="1716271" cy="7366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Входит на территорию ДОО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91812" y="2276872"/>
            <a:ext cx="1728259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Ориентируется на территории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2132856"/>
            <a:ext cx="1721310" cy="8796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здание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7" y="4365104"/>
            <a:ext cx="1728192" cy="837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Регистрируется</a:t>
            </a: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2615388" y="2168155"/>
            <a:ext cx="658065" cy="411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606559" y="2077683"/>
            <a:ext cx="468052" cy="5899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491880" y="4365104"/>
            <a:ext cx="1728192" cy="837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Ищет кабинет</a:t>
            </a:r>
          </a:p>
        </p:txBody>
      </p:sp>
      <p:sp>
        <p:nvSpPr>
          <p:cNvPr id="37" name="Стрелка вправо 36"/>
          <p:cNvSpPr/>
          <p:nvPr/>
        </p:nvSpPr>
        <p:spPr>
          <a:xfrm>
            <a:off x="2771800" y="4437112"/>
            <a:ext cx="411725" cy="585153"/>
          </a:xfrm>
          <a:prstGeom prst="rightArrow">
            <a:avLst>
              <a:gd name="adj1" fmla="val 50000"/>
              <a:gd name="adj2" fmla="val 430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236296" y="26064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29.06.2020 года.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 rot="16200000">
            <a:off x="8162495" y="2200853"/>
            <a:ext cx="658065" cy="411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2941532"/>
            <a:ext cx="1712518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50-110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5576" y="1700808"/>
            <a:ext cx="1716271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91880" y="2924944"/>
            <a:ext cx="1728192" cy="4253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30-60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44209" y="2924944"/>
            <a:ext cx="1728192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30-45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55577" y="5085184"/>
            <a:ext cx="1728192" cy="4320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30-45 сек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491880" y="5085184"/>
            <a:ext cx="1728192" cy="4245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90-120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44208" y="3789040"/>
            <a:ext cx="1716271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3789040"/>
            <a:ext cx="172819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91880" y="3789040"/>
            <a:ext cx="172819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44208" y="1628800"/>
            <a:ext cx="1716271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1700808"/>
            <a:ext cx="172819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44208" y="4365104"/>
            <a:ext cx="1728192" cy="837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 в пункт назначения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444208" y="5085184"/>
            <a:ext cx="1728192" cy="4245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30-60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5652120" y="4293096"/>
            <a:ext cx="468052" cy="5899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55576" y="1484784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1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44208" y="1412776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3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491880" y="1484784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2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55576" y="3573016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ШАГ4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491880" y="3573016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5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444208" y="3573016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6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300-480 сек.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44824"/>
            <a:ext cx="360040" cy="17281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366" y="20046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2420888"/>
            <a:ext cx="1728192" cy="7754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Входит на территорию ДОО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91880" y="2420889"/>
            <a:ext cx="1728192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Ориентируется на территории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348880"/>
            <a:ext cx="1728192" cy="807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здание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4725144"/>
            <a:ext cx="1706289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Регистрируется</a:t>
            </a: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2648630" y="2472050"/>
            <a:ext cx="658065" cy="411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652120" y="2420888"/>
            <a:ext cx="468052" cy="5899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100392" y="4077072"/>
            <a:ext cx="360040" cy="20162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91880" y="4653136"/>
            <a:ext cx="1728192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Ищет кабинет</a:t>
            </a:r>
          </a:p>
        </p:txBody>
      </p:sp>
      <p:sp>
        <p:nvSpPr>
          <p:cNvPr id="37" name="Стрелка вправо 36"/>
          <p:cNvSpPr/>
          <p:nvPr/>
        </p:nvSpPr>
        <p:spPr>
          <a:xfrm>
            <a:off x="2771800" y="4941168"/>
            <a:ext cx="411725" cy="585153"/>
          </a:xfrm>
          <a:prstGeom prst="rightArrow">
            <a:avLst>
              <a:gd name="adj1" fmla="val 50000"/>
              <a:gd name="adj2" fmla="val 430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164288" y="33265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03.07.2020 года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512" y="260648"/>
            <a:ext cx="2942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будет»)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187624" y="62068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Карта целевого состояния процесса «Оптимизация процесса перемещения посетителей и участников образовательных отношений внутри ДОО»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 rot="16200000">
            <a:off x="5528950" y="4992330"/>
            <a:ext cx="658065" cy="411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 rot="16200000">
            <a:off x="8121238" y="2544058"/>
            <a:ext cx="658065" cy="411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55576" y="3140968"/>
            <a:ext cx="1728192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60-120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1880" y="3140968"/>
            <a:ext cx="1728192" cy="4253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30-60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72200" y="3140968"/>
            <a:ext cx="1728192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30-45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55576" y="5661248"/>
            <a:ext cx="1706289" cy="453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30-45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91880" y="5589240"/>
            <a:ext cx="1726562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120-150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5576" y="1844824"/>
            <a:ext cx="172819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72200" y="4077072"/>
            <a:ext cx="1716271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72200" y="1772816"/>
            <a:ext cx="172819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91880" y="1844824"/>
            <a:ext cx="172819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5576" y="4077072"/>
            <a:ext cx="1716271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91880" y="4077072"/>
            <a:ext cx="172819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Посетитель, участник образовательных отношений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72200" y="4653136"/>
            <a:ext cx="1728192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 в пункт назначения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72200" y="5589240"/>
            <a:ext cx="1726562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30-60 сек.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55576" y="1628800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1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372200" y="1556792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3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91880" y="1628800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2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55576" y="3861048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4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72200" y="3861048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6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491880" y="3861048"/>
            <a:ext cx="720080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ШАГ 5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4475" y="757014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51520" y="1268760"/>
            <a:ext cx="8636000" cy="51259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292026" y="1357402"/>
            <a:ext cx="151413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Факторы успеха</a:t>
            </a:r>
          </a:p>
        </p:txBody>
      </p:sp>
      <p:sp>
        <p:nvSpPr>
          <p:cNvPr id="21" name="TextBox 20">
            <a:extLst>
              <a:ext uri="{FF2B5EF4-FFF2-40B4-BE49-F238E27FC236}"/>
            </a:extLst>
          </p:cNvPr>
          <p:cNvSpPr txBox="1"/>
          <p:nvPr/>
        </p:nvSpPr>
        <p:spPr>
          <a:xfrm>
            <a:off x="493638" y="3720395"/>
            <a:ext cx="209867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Устранили потери времени в процессе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-при поиске нужного объекта.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b="1" dirty="0" smtClean="0">
              <a:solidFill>
                <a:schemeClr val="dk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5724128" y="3789040"/>
            <a:ext cx="28424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Организовали: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-систему навигации при входе в учреждение.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 dirty="0"/>
          </a:p>
        </p:txBody>
      </p:sp>
      <p:sp>
        <p:nvSpPr>
          <p:cNvPr id="3" name="Плюс 2"/>
          <p:cNvSpPr/>
          <p:nvPr/>
        </p:nvSpPr>
        <p:spPr>
          <a:xfrm>
            <a:off x="2710301" y="2492896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5292080" y="2564904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59832" y="3717032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Разработали: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-схему расположения помещений ДОО,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таблички с названиями кабинетов, указатели направления открывания дверей,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-информационный буклет  по перемещению в ДОО</a:t>
            </a:r>
          </a:p>
          <a:p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USER\Desktop\для проекта\IMG_20201124_162718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132856"/>
            <a:ext cx="1825190" cy="1440160"/>
          </a:xfrm>
          <a:prstGeom prst="rect">
            <a:avLst/>
          </a:prstGeom>
          <a:noFill/>
        </p:spPr>
      </p:pic>
      <p:pic>
        <p:nvPicPr>
          <p:cNvPr id="14" name="Picture 1" descr="C:\Users\USER\Desktop\для проекта\IMG_20201124_1629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2132856"/>
            <a:ext cx="1880315" cy="1410236"/>
          </a:xfrm>
          <a:prstGeom prst="rect">
            <a:avLst/>
          </a:prstGeom>
          <a:noFill/>
        </p:spPr>
      </p:pic>
      <p:pic>
        <p:nvPicPr>
          <p:cNvPr id="52248" name="Picture 24" descr="C:\Users\USER\Desktop\для проекта\IMG-20201125-WA00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2060848"/>
            <a:ext cx="1512168" cy="1536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24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1138</Words>
  <Application>Microsoft Office PowerPoint</Application>
  <PresentationFormat>Экран (4:3)</PresentationFormat>
  <Paragraphs>331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Тема Office</vt:lpstr>
      <vt:lpstr>1_Тема Office</vt:lpstr>
      <vt:lpstr>2_Тема Office</vt:lpstr>
      <vt:lpstr>3_Тема Office</vt:lpstr>
      <vt:lpstr>think-cell Slide</vt:lpstr>
      <vt:lpstr>Паспорт проекта «Оптимизация процесса перемещения посетителей и участников образовательных отношений внутри ДОО»</vt:lpstr>
      <vt:lpstr>Команда проекта </vt:lpstr>
      <vt:lpstr>Карта текущего состояния процесса «Оптимизация процесса перемещения посетителей и участников образовательных отношений внутри ДОО»</vt:lpstr>
      <vt:lpstr>ВВЕДЕНИЕ В ПРЕДМЕТНУЮ ОБЛАСТЬ (ОПИСАНИЕ СИТУАЦИИ «КАК ЕСТЬ»)  ПИРАМИДА  ПРОБЛЕМ  </vt:lpstr>
      <vt:lpstr>Презентация PowerPoint</vt:lpstr>
      <vt:lpstr>Презентация PowerPoint</vt:lpstr>
      <vt:lpstr>КАРТА ИДЕАЛЬНОГО СОСТОЯНИЯ «Оптимизация процесса перемещения посетителей и участников образовательных отношений внутри ДОО»</vt:lpstr>
      <vt:lpstr>Презентация PowerPoint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elena</cp:lastModifiedBy>
  <cp:revision>198</cp:revision>
  <cp:lastPrinted>2019-04-25T09:14:46Z</cp:lastPrinted>
  <dcterms:created xsi:type="dcterms:W3CDTF">2018-08-20T14:01:12Z</dcterms:created>
  <dcterms:modified xsi:type="dcterms:W3CDTF">2020-12-02T08:28:25Z</dcterms:modified>
</cp:coreProperties>
</file>