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24" r:id="rId3"/>
    <p:sldId id="325" r:id="rId4"/>
    <p:sldId id="331" r:id="rId5"/>
    <p:sldId id="332" r:id="rId6"/>
    <p:sldId id="333" r:id="rId7"/>
    <p:sldId id="334" r:id="rId8"/>
    <p:sldId id="335" r:id="rId9"/>
    <p:sldId id="336" r:id="rId10"/>
    <p:sldId id="338" r:id="rId11"/>
    <p:sldId id="337" r:id="rId12"/>
    <p:sldId id="327" r:id="rId13"/>
    <p:sldId id="328" r:id="rId14"/>
    <p:sldId id="329" r:id="rId15"/>
    <p:sldId id="330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0000"/>
    <a:srgbClr val="C00000"/>
    <a:srgbClr val="FF99FF"/>
    <a:srgbClr val="FFCCFF"/>
    <a:srgbClr val="CC99FF"/>
    <a:srgbClr val="FA0000"/>
    <a:srgbClr val="FF5757"/>
    <a:srgbClr val="FF3737"/>
    <a:srgbClr val="EDF58B"/>
    <a:srgbClr val="DBE6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648" autoAdjust="0"/>
    <p:restoredTop sz="94660"/>
  </p:normalViewPr>
  <p:slideViewPr>
    <p:cSldViewPr>
      <p:cViewPr>
        <p:scale>
          <a:sx n="100" d="100"/>
          <a:sy n="100" d="100"/>
        </p:scale>
        <p:origin x="-56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200" b="1" dirty="0" smtClean="0"/>
        </a:p>
        <a:p>
          <a:endParaRPr lang="ru-RU" sz="1200" b="1" dirty="0" smtClean="0"/>
        </a:p>
        <a:p>
          <a:r>
            <a:rPr lang="ru-RU" sz="1200" b="1" dirty="0" smtClean="0"/>
            <a:t>Федеральный </a:t>
          </a:r>
        </a:p>
        <a:p>
          <a:r>
            <a:rPr lang="ru-RU" sz="1200" b="1" dirty="0" smtClean="0"/>
            <a:t>уровень</a:t>
          </a:r>
          <a:endParaRPr lang="ru-RU" sz="1200" b="1" dirty="0"/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FFC000">
            <a:alpha val="70000"/>
          </a:srgbClr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ru-RU" sz="1200" b="1" dirty="0" smtClean="0"/>
            <a:t>Уровень </a:t>
          </a:r>
          <a:r>
            <a:rPr lang="ru-RU" sz="1200" b="1" dirty="0"/>
            <a:t>организации</a:t>
          </a:r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73" custLinFactNeighborY="-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3ADA1F-3EA8-4758-905E-A3C806CC349A}" type="presOf" srcId="{C055D918-0D48-44D3-9287-CAE1B93EB64A}" destId="{8C222443-D6D5-437E-8A06-7845FF64044F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AF3E50B9-1800-4BF8-8DAD-E21CC9BB3063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98F4EBE2-C085-419F-8897-9C6DE1C7A343}" type="presOf" srcId="{8380A261-4409-4C6B-8A07-0D64C5422F6D}" destId="{EB789FCB-B92C-4A52-BB06-4A95FA62001B}" srcOrd="1" destOrd="0" presId="urn:microsoft.com/office/officeart/2005/8/layout/pyramid1"/>
    <dgm:cxn modelId="{469E879C-2A94-4643-A4B7-85EEA766A55E}" type="presOf" srcId="{F014B99B-BC0F-4D51-AA35-03139CBC5BDF}" destId="{158BBE6D-1C8E-4142-827F-B1B32D20364B}" srcOrd="1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4B30207F-1A74-41F4-AFA8-817C060683B6}" type="presOf" srcId="{CBB2EDB4-08BF-49DB-9282-C363CE23E3D0}" destId="{7099C5AD-A666-455F-9144-31509FAE35FB}" srcOrd="0" destOrd="0" presId="urn:microsoft.com/office/officeart/2005/8/layout/pyramid1"/>
    <dgm:cxn modelId="{CB2726A6-EEDE-4D36-91FF-17A4DC94BE3B}" type="presOf" srcId="{CBB2EDB4-08BF-49DB-9282-C363CE23E3D0}" destId="{8064A9E2-4365-4891-A563-4210D9FE6047}" srcOrd="1" destOrd="0" presId="urn:microsoft.com/office/officeart/2005/8/layout/pyramid1"/>
    <dgm:cxn modelId="{1B9F93C7-E27E-4BDF-9304-668C8C9B6337}" type="presOf" srcId="{8380A261-4409-4C6B-8A07-0D64C5422F6D}" destId="{3405B94A-B110-4EB0-B99D-680A85764021}" srcOrd="0" destOrd="0" presId="urn:microsoft.com/office/officeart/2005/8/layout/pyramid1"/>
    <dgm:cxn modelId="{51325349-A800-49CA-95B6-CAF8EA531F38}" type="presParOf" srcId="{8C222443-D6D5-437E-8A06-7845FF64044F}" destId="{8E592AC7-B094-488F-86DE-8B46AA43A5F7}" srcOrd="0" destOrd="0" presId="urn:microsoft.com/office/officeart/2005/8/layout/pyramid1"/>
    <dgm:cxn modelId="{DB2D78B6-CA64-4143-A6A8-2E8A03466310}" type="presParOf" srcId="{8E592AC7-B094-488F-86DE-8B46AA43A5F7}" destId="{47753778-DDCD-4F66-8671-0963E55AC1AB}" srcOrd="0" destOrd="0" presId="urn:microsoft.com/office/officeart/2005/8/layout/pyramid1"/>
    <dgm:cxn modelId="{B308F952-AA70-4486-BDEC-78DDAE7BB278}" type="presParOf" srcId="{8E592AC7-B094-488F-86DE-8B46AA43A5F7}" destId="{158BBE6D-1C8E-4142-827F-B1B32D20364B}" srcOrd="1" destOrd="0" presId="urn:microsoft.com/office/officeart/2005/8/layout/pyramid1"/>
    <dgm:cxn modelId="{7EF07777-99B0-4060-8584-D26484BA9DAE}" type="presParOf" srcId="{8C222443-D6D5-437E-8A06-7845FF64044F}" destId="{08609C55-E487-4600-AFD0-8994D3888F22}" srcOrd="1" destOrd="0" presId="urn:microsoft.com/office/officeart/2005/8/layout/pyramid1"/>
    <dgm:cxn modelId="{4B880007-CA02-4A48-AA4B-A37D98E13DEF}" type="presParOf" srcId="{08609C55-E487-4600-AFD0-8994D3888F22}" destId="{7099C5AD-A666-455F-9144-31509FAE35FB}" srcOrd="0" destOrd="0" presId="urn:microsoft.com/office/officeart/2005/8/layout/pyramid1"/>
    <dgm:cxn modelId="{5BAC2A0A-3858-4F0A-BDA6-03E10BB336A8}" type="presParOf" srcId="{08609C55-E487-4600-AFD0-8994D3888F22}" destId="{8064A9E2-4365-4891-A563-4210D9FE6047}" srcOrd="1" destOrd="0" presId="urn:microsoft.com/office/officeart/2005/8/layout/pyramid1"/>
    <dgm:cxn modelId="{C14401D9-8596-4761-8BD0-6C9901363855}" type="presParOf" srcId="{8C222443-D6D5-437E-8A06-7845FF64044F}" destId="{4E66420A-6794-4210-A8DC-A681DFE94B26}" srcOrd="2" destOrd="0" presId="urn:microsoft.com/office/officeart/2005/8/layout/pyramid1"/>
    <dgm:cxn modelId="{DBABC812-6ABD-4991-875D-4951059BA3CF}" type="presParOf" srcId="{4E66420A-6794-4210-A8DC-A681DFE94B26}" destId="{3405B94A-B110-4EB0-B99D-680A85764021}" srcOrd="0" destOrd="0" presId="urn:microsoft.com/office/officeart/2005/8/layout/pyramid1"/>
    <dgm:cxn modelId="{2534AA2F-58E7-43B2-B8DD-E2E3662F016C}" type="presParOf" srcId="{4E66420A-6794-4210-A8DC-A681DFE94B26}" destId="{EB789FCB-B92C-4A52-BB06-4A95FA62001B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12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E51F78-221B-4AB2-8D4E-A83FB7CD7A79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6650" y="814388"/>
            <a:ext cx="5349875" cy="401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62534" y="5088158"/>
            <a:ext cx="6100271" cy="48177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40978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85576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48235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49622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59518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92237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8048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73854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5228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7692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31114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85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2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jpeg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48700" cy="79208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b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«Оптимизация процесса перемещения родителей(законных представителей) </a:t>
            </a:r>
            <a:b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посетителей в здании ДОО»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55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33363" y="1052736"/>
            <a:ext cx="8636000" cy="168279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33363" y="2852359"/>
            <a:ext cx="8636000" cy="1576773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51520" y="1052736"/>
            <a:ext cx="1937646" cy="30777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информация: 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26980" y="4523634"/>
            <a:ext cx="8621713" cy="72007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en-US" sz="12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endParaRPr lang="en-US" sz="12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Сокращение времени для поиска нужных объектов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51520" y="2852936"/>
            <a:ext cx="2799482" cy="340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процесса: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51520" y="4509120"/>
            <a:ext cx="1388189" cy="340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122983" y="1023851"/>
            <a:ext cx="496929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органа местного  самоуправления: 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Яковлевского городского округа.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организации:</a:t>
            </a:r>
          </a:p>
          <a:p>
            <a:pPr lvl="0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Кустовое Яковлевского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процесса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от входа родителей (законных представителей )  и посетителей в здание ДОО до нахождения ими искомого объекта.</a:t>
            </a:r>
          </a:p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 проекта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26.06.2020 г.</a:t>
            </a:r>
          </a:p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проекта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20.11.2020 г.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79512" y="3140969"/>
            <a:ext cx="864096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1.3атрата лишнего времени у родителей  (законных представителей) и посетителей  в выборе правильного направления открывания дверей в ДОО составляет до  2   минут.</a:t>
            </a:r>
          </a:p>
          <a:p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Из-за отсутствия знаков визуализации в ДОО родители (законные представители)  и посетители теряют в поиске нужного объекта  до 10 минут.</a:t>
            </a:r>
          </a:p>
          <a:p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3.Потеря времени у сотрудников ДОО на сопровождение родителей  (законных представителей) и посетителей в поиске нужного объекта составляет около 5 минут.</a:t>
            </a:r>
          </a:p>
          <a:p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Наличие  15 %  конфликтных ситуаций с родителями (законными представителями) и посетителями ДОО при поиске нужного объекта.</a:t>
            </a:r>
          </a:p>
          <a:p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 ходе анкетирования удовлетворенности  родителей (законных  представителей) и  посетителей в поиске нужного объекта и удобства перемещения внутри  ДОО до начала процесса составляет 35%..</a:t>
            </a:r>
          </a:p>
          <a:p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9250" indent="-349250">
              <a:buFont typeface="Arial" charset="0"/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47650" y="5373216"/>
            <a:ext cx="8621713" cy="13155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251520" y="5373216"/>
            <a:ext cx="1745349" cy="340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проекта: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492" y="5733257"/>
            <a:ext cx="8612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Родители (законные  представители) и  посетители  имеют возможность без посторонней помощи, быстро найти нужный объект  в  ДОО.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2.Разработка командой проекта макета табличек и указателей визуализации  ДОО  для  фирмы -  изготовителя  позволит сэкономить 3000  рублей.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.Удовлетворенность  родителей (законных  представителей) и  посетителей ДОО по итогам реализации процесса составит  85%.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 dirty="0"/>
          </a:p>
        </p:txBody>
      </p:sp>
      <p:pic>
        <p:nvPicPr>
          <p:cNvPr id="19" name="Рисунок 18" descr="C:\Users\1\Desktop\фото кейс\20191024_1223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214422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1\Downloads\IMG_20191024_1359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18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44475" y="620713"/>
            <a:ext cx="8647113" cy="438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>
                <a:solidFill>
                  <a:srgbClr val="00000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Достигнутые результаты (было и стало) 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6375" y="1133475"/>
            <a:ext cx="8724900" cy="5283200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0825" y="1133475"/>
            <a:ext cx="2270125" cy="393700"/>
          </a:xfrm>
          <a:prstGeom prst="rect">
            <a:avLst/>
          </a:prstGeom>
          <a:solidFill>
            <a:srgbClr val="E6E0EC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C0504D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Результаты проекта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23075" y="1674813"/>
            <a:ext cx="1363663" cy="3059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17813" y="1403350"/>
            <a:ext cx="1304925" cy="27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>
                <a:solidFill>
                  <a:srgbClr val="FF000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БЫЛО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508750" y="1404938"/>
            <a:ext cx="1790700" cy="271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>
                <a:solidFill>
                  <a:srgbClr val="E40D08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СТАЛО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975475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CF24C78-4A4D-42E5-8DA3-6FE98AC16017}" type="slidenum">
              <a:rPr lang="en-US" sz="1400">
                <a:solidFill>
                  <a:srgbClr val="000000"/>
                </a:solidFill>
                <a:ea typeface="DejaVu Sans Light" charset="0"/>
                <a:cs typeface="DejaVu Sans Light" charset="0"/>
              </a:rPr>
              <a:pPr eaLnBrk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400">
              <a:solidFill>
                <a:srgbClr val="000000"/>
              </a:solidFill>
              <a:ea typeface="DejaVu Sans Light" charset="0"/>
              <a:cs typeface="DejaVu Sans Light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681288" y="2124075"/>
            <a:ext cx="2160587" cy="3465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Отсутвие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 системы </a:t>
            </a:r>
            <a:r>
              <a:rPr lang="en-US" sz="1200" dirty="0" err="1" smtClean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навигации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(законных представителей) и посетителей в здание   ДОО до  нахождения ими   искомого объекта,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родитель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 (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законный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представитель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испытывал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затруднения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 и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терял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время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всвязи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с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отсутствием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указателей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ea typeface="DejaVu Sans Light" charset="0"/>
                <a:cs typeface="Times New Roman" pitchFamily="18" charset="0"/>
              </a:rPr>
              <a:t>.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1809750"/>
            <a:ext cx="1935163" cy="1652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898650"/>
            <a:ext cx="1350962" cy="1619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372225" y="2079625"/>
            <a:ext cx="2295525" cy="3781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Разработана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система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навигации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для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родителей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(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законных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представителей</a:t>
            </a:r>
            <a:r>
              <a:rPr lang="en-US" sz="1200" dirty="0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)</a:t>
            </a:r>
            <a:r>
              <a:rPr lang="ru-RU" sz="1200" dirty="0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 и посетителей в Здании ДОО</a:t>
            </a:r>
            <a:r>
              <a:rPr lang="en-US" sz="1200" dirty="0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(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указатели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расположения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объектов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).</a:t>
            </a:r>
          </a:p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Сократилось</a:t>
            </a:r>
            <a:r>
              <a:rPr lang="en-US" sz="1200" dirty="0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время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нахождения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нужного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объекта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в здании ДОО </a:t>
            </a:r>
            <a:r>
              <a:rPr lang="en-US" sz="1200" dirty="0" err="1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родителями</a:t>
            </a:r>
            <a:r>
              <a:rPr lang="en-US" sz="1200" dirty="0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законными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представителями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) </a:t>
            </a:r>
            <a:r>
              <a:rPr lang="ru-RU" sz="1200" dirty="0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и посетителями </a:t>
            </a:r>
            <a:r>
              <a:rPr lang="en-US" sz="1200" dirty="0" err="1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от</a:t>
            </a:r>
            <a:r>
              <a:rPr lang="en-US" sz="1200" dirty="0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420</a:t>
            </a:r>
            <a:r>
              <a:rPr lang="en-US" sz="1200" dirty="0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до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540 секунд.</a:t>
            </a:r>
            <a:endParaRPr lang="en-US" sz="1200" dirty="0">
              <a:solidFill>
                <a:srgbClr val="002060"/>
              </a:solidFill>
              <a:latin typeface="Calibri" pitchFamily="32" charset="0"/>
              <a:ea typeface="DejaVu Sans Light" charset="0"/>
              <a:cs typeface="DejaVu Sans Light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Повысился</a:t>
            </a:r>
            <a:r>
              <a:rPr lang="en-US" sz="1200" dirty="0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уровень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удовлетворенности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родителей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услугами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МБДОУ с </a:t>
            </a:r>
            <a:r>
              <a:rPr lang="ru-RU" sz="1200" dirty="0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35</a:t>
            </a:r>
            <a:r>
              <a:rPr lang="en-US" sz="1200" dirty="0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% </a:t>
            </a:r>
            <a:r>
              <a:rPr lang="en-US" sz="1200" dirty="0" err="1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до</a:t>
            </a:r>
            <a:r>
              <a:rPr lang="en-US" sz="1200" dirty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85</a:t>
            </a:r>
            <a:r>
              <a:rPr lang="en-US" sz="1200" dirty="0" smtClean="0">
                <a:solidFill>
                  <a:srgbClr val="002060"/>
                </a:solidFill>
                <a:latin typeface="Calibri" pitchFamily="32" charset="0"/>
                <a:ea typeface="DejaVu Sans Light" charset="0"/>
                <a:cs typeface="DejaVu Sans Light" charset="0"/>
              </a:rPr>
              <a:t>%</a:t>
            </a:r>
            <a:endParaRPr lang="en-US" sz="1200" dirty="0">
              <a:solidFill>
                <a:srgbClr val="002060"/>
              </a:solidFill>
              <a:latin typeface="Calibri" pitchFamily="32" charset="0"/>
              <a:ea typeface="DejaVu Sans Light" charset="0"/>
              <a:cs typeface="DejaVu Sans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55" name="think-cell Slide" r:id="rId4" imgW="360" imgH="360" progId="">
              <p:embed/>
            </p:oleObj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14282" y="1285860"/>
            <a:ext cx="8636000" cy="252028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(было и стало) </a:t>
            </a: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51520" y="1264145"/>
            <a:ext cx="186448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проекта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11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581387" y="1988841"/>
            <a:ext cx="1656184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затруднений в поиске искомого объекта в здании  ДОО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429124" y="2000240"/>
            <a:ext cx="159154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Разработан план- схема для нахождения искомого объекта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41" name="Picture 25" descr="https://d2gg9evh47fn9z.cloudfront.net/800px_COLOURBOX3369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523" y="5184205"/>
            <a:ext cx="1057340" cy="12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https://im0-tub-ru.yandex.net/i?id=26466810ba0cc8910e77eae9147df33a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8228" y="5028002"/>
            <a:ext cx="1440160" cy="136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/>
            </a:extLst>
          </p:cNvPr>
          <p:cNvSpPr/>
          <p:nvPr/>
        </p:nvSpPr>
        <p:spPr>
          <a:xfrm>
            <a:off x="285720" y="4071942"/>
            <a:ext cx="8636000" cy="25443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827584" y="4437112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5536" y="4725144"/>
            <a:ext cx="185026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Отсутствие ориентиров – указателей и направления движения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4932040" y="4365104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4786314" y="4929198"/>
            <a:ext cx="177482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Изготовили наклейки и указатели направления движения 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1" descr="https://im0-tub-ru.yandex.net/i?id=373ae64c9d7c1a5d6ec9746ffe34aef9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1456807" cy="14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5" descr="https://d2gg9evh47fn9z.cloudfront.net/800px_COLOURBOX3369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1222360" cy="14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99592" y="170080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88024" y="162880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C:\Users\1\Desktop\Бережливое управление\IMG_20201120_14042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4357694"/>
            <a:ext cx="17145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1\Desktop\IMG_20201127_14202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2571744"/>
            <a:ext cx="20002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1\Desktop\IMG_20201127_14195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1357298"/>
            <a:ext cx="20002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1922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079" name="think-cell Slide" r:id="rId4" imgW="360" imgH="360" progId="">
              <p:embed/>
            </p:oleObj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66621" y="3861048"/>
            <a:ext cx="8636000" cy="237626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14282" y="1285860"/>
            <a:ext cx="8636000" cy="223224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179512" y="1340768"/>
            <a:ext cx="186448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500562" y="2000240"/>
            <a:ext cx="152537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график дежурства администраторов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422402" y="4253725"/>
            <a:ext cx="148530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БЫЛО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4120526" y="4152418"/>
            <a:ext cx="2035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СТАЛО</a:t>
            </a:r>
            <a:endParaRPr lang="ru-RU" sz="12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12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86776" y="4581128"/>
            <a:ext cx="185026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Отсутствие указателей направления движения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перемешения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здании ДОО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572000" y="4506378"/>
            <a:ext cx="181698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Разместили в фойе ДОО указателей направления с использованием сказочного леса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051720" y="1988841"/>
            <a:ext cx="188514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сотрудника ДОО   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9332" name="Picture 4" descr="https://im0-tub-ru.yandex.net/i?id=26466810ba0cc8910e77eae9147df33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99" y="2164889"/>
            <a:ext cx="1440160" cy="136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C:\Documents and Settings\Администратор\Рабочий стол\572339cs-96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1109980" cy="136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483768" y="170080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7752" y="171448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C:\Users\1\Desktop\Бережливое управление\IMG_20201120_13175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571612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1\Desktop\Бережливое управление\IMG_20201120_13192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3857628"/>
            <a:ext cx="15716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7594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500430" y="1357298"/>
            <a:ext cx="936625" cy="936625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Прямая соединительная линия 62"/>
          <p:cNvCxnSpPr>
            <a:endCxn id="17" idx="2"/>
          </p:cNvCxnSpPr>
          <p:nvPr/>
        </p:nvCxnSpPr>
        <p:spPr>
          <a:xfrm>
            <a:off x="2190424" y="1825610"/>
            <a:ext cx="1310006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5724" y="1503362"/>
            <a:ext cx="2200274" cy="803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перемещения родителей(законных представителей) </a:t>
            </a:r>
            <a:b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посетителей в здании ДОО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июнь2020г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64063" y="1522413"/>
            <a:ext cx="0" cy="5180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3622675" y="2686050"/>
            <a:ext cx="755650" cy="601663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2844" y="2571744"/>
            <a:ext cx="2208212" cy="7228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 в здании, сек</a:t>
            </a:r>
          </a:p>
        </p:txBody>
      </p:sp>
      <p:cxnSp>
        <p:nvCxnSpPr>
          <p:cNvPr id="57" name="Прямая соединительная линия 56"/>
          <p:cNvCxnSpPr>
            <a:endCxn id="55" idx="2"/>
          </p:cNvCxnSpPr>
          <p:nvPr/>
        </p:nvCxnSpPr>
        <p:spPr>
          <a:xfrm flipV="1">
            <a:off x="2293938" y="2986882"/>
            <a:ext cx="1328737" cy="5556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8750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496"/>
            <a:ext cx="9053513" cy="76619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3622675" y="3475437"/>
            <a:ext cx="755650" cy="577726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9511" y="3422591"/>
            <a:ext cx="2160241" cy="6834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Выбирает направления движения в поиске искомого объекта, сек</a:t>
            </a:r>
            <a:endParaRPr lang="ru-RU" sz="11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293937" y="3764300"/>
            <a:ext cx="1328738" cy="641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8071619" y="1411809"/>
            <a:ext cx="936625" cy="93662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011988" y="1905000"/>
            <a:ext cx="103028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703763" y="1556792"/>
            <a:ext cx="2389187" cy="9133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перемещения родителей(законных представителей) </a:t>
            </a:r>
            <a:b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посетителей в здании ДОО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(ноябрь 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2020г.)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664075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137525" y="2713037"/>
            <a:ext cx="831850" cy="601663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80234" y="2625476"/>
            <a:ext cx="2323829" cy="6892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 в здании, сек</a:t>
            </a:r>
          </a:p>
        </p:txBody>
      </p:sp>
      <p:cxnSp>
        <p:nvCxnSpPr>
          <p:cNvPr id="52" name="Прямая соединительная линия 51"/>
          <p:cNvCxnSpPr>
            <a:endCxn id="50" idx="2"/>
          </p:cNvCxnSpPr>
          <p:nvPr/>
        </p:nvCxnSpPr>
        <p:spPr>
          <a:xfrm flipV="1">
            <a:off x="6996385" y="3013869"/>
            <a:ext cx="1141140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795838" y="3429002"/>
            <a:ext cx="2296442" cy="683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Выбирает направления движения в поиске искомого объекта, сек</a:t>
            </a:r>
            <a:endParaRPr lang="ru-RU" sz="11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092950" y="3770711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85724" y="692696"/>
            <a:ext cx="9058275" cy="616413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9488" y="6448251"/>
            <a:ext cx="437008" cy="365125"/>
          </a:xfrm>
        </p:spPr>
        <p:txBody>
          <a:bodyPr/>
          <a:lstStyle/>
          <a:p>
            <a:r>
              <a:rPr lang="ru-RU" sz="1400" dirty="0" smtClean="0"/>
              <a:t>10</a:t>
            </a:r>
            <a:endParaRPr lang="ru-RU" sz="1400" dirty="0"/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467544" y="807650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762673" y="807650"/>
            <a:ext cx="32389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9512" y="4280295"/>
            <a:ext cx="2136650" cy="7566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Ищет сотрудника для помощи в поиске искомого объекта, сек</a:t>
            </a:r>
            <a:endParaRPr lang="ru-RU" sz="11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2293938" y="4581128"/>
            <a:ext cx="1262857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293938" y="5301208"/>
            <a:ext cx="132873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узел 59"/>
          <p:cNvSpPr/>
          <p:nvPr/>
        </p:nvSpPr>
        <p:spPr>
          <a:xfrm>
            <a:off x="3649291" y="5085183"/>
            <a:ext cx="755650" cy="61076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Блок-схема: узел 60"/>
          <p:cNvSpPr/>
          <p:nvPr/>
        </p:nvSpPr>
        <p:spPr>
          <a:xfrm>
            <a:off x="3622675" y="4280295"/>
            <a:ext cx="755650" cy="601663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10800000" flipV="1">
            <a:off x="158749" y="5949280"/>
            <a:ext cx="2135187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Находит искомый объект, сек</a:t>
            </a:r>
            <a:endParaRPr lang="ru-RU" sz="11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345531" y="6256191"/>
            <a:ext cx="1328738" cy="641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Блок-схема: узел 64"/>
          <p:cNvSpPr/>
          <p:nvPr/>
        </p:nvSpPr>
        <p:spPr>
          <a:xfrm>
            <a:off x="3716412" y="5949280"/>
            <a:ext cx="752401" cy="576064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10800000" flipV="1">
            <a:off x="4786314" y="4357694"/>
            <a:ext cx="2296442" cy="720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Ищет искомый объект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сек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4786314" y="5286388"/>
            <a:ext cx="2296442" cy="648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Находит искомый объект, сек</a:t>
            </a:r>
            <a:endParaRPr lang="ru-RU" sz="11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7143768" y="4643446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7072330" y="5429264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Блок-схема: узел 80"/>
          <p:cNvSpPr/>
          <p:nvPr/>
        </p:nvSpPr>
        <p:spPr>
          <a:xfrm>
            <a:off x="8215338" y="5072074"/>
            <a:ext cx="793750" cy="613717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84" name="Прямоугольник 83"/>
          <p:cNvSpPr/>
          <p:nvPr/>
        </p:nvSpPr>
        <p:spPr>
          <a:xfrm rot="10800000" flipV="1">
            <a:off x="214282" y="5072074"/>
            <a:ext cx="2114426" cy="711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Ищет искомый объект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сек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Блок-схема: узел 58"/>
          <p:cNvSpPr/>
          <p:nvPr/>
        </p:nvSpPr>
        <p:spPr>
          <a:xfrm>
            <a:off x="8204304" y="3469879"/>
            <a:ext cx="833334" cy="636129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Блок-схема: узел 68"/>
          <p:cNvSpPr/>
          <p:nvPr/>
        </p:nvSpPr>
        <p:spPr>
          <a:xfrm>
            <a:off x="8215338" y="4286256"/>
            <a:ext cx="833334" cy="636129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54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14414" y="2357430"/>
            <a:ext cx="1584176" cy="30963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0" cy="417646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187624" y="1628801"/>
            <a:ext cx="1584176" cy="22682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85442" y="185592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-58%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573016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420 сек..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562117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протекания процесса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1484784"/>
            <a:ext cx="3600400" cy="4968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ЭФФЕКТЫ:</a:t>
            </a:r>
          </a:p>
          <a:p>
            <a:pPr algn="ctr"/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(законные  представители) и  посетители  имеют возможность без посторонней помощи, быстро найти нужный объект  в  ДОО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командой проекта макета табличек и указателей визуализации  ДОО  для  фирмы -  изготовителя  позволит сэкономить 3000  рублей.</a:t>
            </a:r>
          </a:p>
          <a:p>
            <a:pPr algn="just"/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Удовлетворенность  родителей (законных  представителей) и  посетителей ДОО по итогам реализации процесса составит  85%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020272" y="4896455"/>
            <a:ext cx="504056" cy="47676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756" y="3390641"/>
            <a:ext cx="573087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5002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279190" y="3500438"/>
            <a:ext cx="8621712" cy="259533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85720" y="714356"/>
            <a:ext cx="8597230" cy="2612093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395536" y="908720"/>
            <a:ext cx="2137739" cy="340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323528" y="3429000"/>
            <a:ext cx="2179674" cy="340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3714744" y="2714620"/>
            <a:ext cx="120645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Ширяева Наталья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Николаевна, заведующий</a:t>
            </a:r>
            <a:endParaRPr lang="ru-RU" altLang="ru-RU" sz="1000" kern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3531791" y="914986"/>
            <a:ext cx="1538288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1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</a:t>
            </a:r>
            <a:endParaRPr lang="en-US" altLang="ru-RU" sz="1100" b="1" kern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6532768" y="2746306"/>
            <a:ext cx="142718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Моисеенко</a:t>
            </a:r>
            <a:r>
              <a:rPr lang="ru-RU" altLang="ru-RU" sz="1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Владимировна,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старший воспитатель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667712" y="914986"/>
            <a:ext cx="2216656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1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Руководитель проекта </a:t>
            </a:r>
            <a:endParaRPr lang="en-US" altLang="ru-RU" sz="1100" b="1" kern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2</a:t>
            </a:fld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000100" y="54292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Леонова Инна Николаевна, инструктор по ФК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43306" y="521495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Цвиренко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Валентина Владимировна , воспитатель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15074" y="535782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Свищева Юлия Анатольевна, воспитатель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E:\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:\Users\1\Desktop\DSC_615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071546"/>
            <a:ext cx="1285884" cy="1643074"/>
          </a:xfrm>
          <a:prstGeom prst="rect">
            <a:avLst/>
          </a:prstGeom>
          <a:noFill/>
        </p:spPr>
      </p:pic>
      <p:pic>
        <p:nvPicPr>
          <p:cNvPr id="30" name="Picture 1" descr="C:\Users\1\Desktop\DSC_4717_pp 10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071546"/>
            <a:ext cx="1234449" cy="1643074"/>
          </a:xfrm>
          <a:prstGeom prst="rect">
            <a:avLst/>
          </a:prstGeom>
          <a:noFill/>
        </p:spPr>
      </p:pic>
      <p:pic>
        <p:nvPicPr>
          <p:cNvPr id="31" name="Picture 1" descr="C:\Users\1\Desktop\DSC_0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786190"/>
            <a:ext cx="1143008" cy="1571636"/>
          </a:xfrm>
          <a:prstGeom prst="rect">
            <a:avLst/>
          </a:prstGeom>
          <a:noFill/>
        </p:spPr>
      </p:pic>
      <p:pic>
        <p:nvPicPr>
          <p:cNvPr id="38" name="Picture 2" descr="C:\Users\1\Desktop\DSC_02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571876"/>
            <a:ext cx="1214446" cy="1669863"/>
          </a:xfrm>
          <a:prstGeom prst="rect">
            <a:avLst/>
          </a:prstGeom>
          <a:noFill/>
        </p:spPr>
      </p:pic>
      <p:pic>
        <p:nvPicPr>
          <p:cNvPr id="23" name="Рисунок 22" descr="F:\Сотрудники 10-15см\DSC_617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571876"/>
            <a:ext cx="1357322" cy="174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043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6929438" y="1143000"/>
            <a:ext cx="571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43000" y="1143000"/>
            <a:ext cx="571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214563" y="2857500"/>
            <a:ext cx="85725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14813" y="1143000"/>
            <a:ext cx="571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5368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28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текущего состояния процесса</a:t>
            </a:r>
            <a:br>
              <a:rPr lang="ru-RU" alt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перемещения родителей(законных представителей) </a:t>
            </a:r>
            <a:br>
              <a:rPr lang="ru-RU" alt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посетителей в здании ДОО»</a:t>
            </a:r>
            <a:r>
              <a:rPr lang="ru-RU" altLang="ru-RU" sz="1400" dirty="0" smtClean="0">
                <a:latin typeface="Franklin Gothic Medium" pitchFamily="34" charset="0"/>
              </a:rPr>
              <a:t/>
            </a:r>
            <a:br>
              <a:rPr lang="ru-RU" altLang="ru-RU" sz="1400" dirty="0" smtClean="0">
                <a:latin typeface="Franklin Gothic Medium" pitchFamily="34" charset="0"/>
              </a:rPr>
            </a:br>
            <a:r>
              <a:rPr lang="ru-RU" altLang="ru-RU" sz="1400" dirty="0" smtClean="0">
                <a:latin typeface="Franklin Gothic Medium" pitchFamily="34" charset="0"/>
              </a:rPr>
              <a:t/>
            </a:r>
            <a:br>
              <a:rPr lang="ru-RU" altLang="ru-RU" sz="1400" dirty="0" smtClean="0">
                <a:latin typeface="Franklin Gothic Medium" pitchFamily="34" charset="0"/>
              </a:rPr>
            </a:br>
            <a:r>
              <a:rPr lang="ru-RU" altLang="ru-RU" sz="1400" dirty="0" smtClean="0">
                <a:latin typeface="Franklin Gothic Medium" pitchFamily="34" charset="0"/>
              </a:rPr>
              <a:t>                                                                                                                                                                            08.07.2020 года.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C6AD84BC-1C92-40E1-BB26-D97B88C36DAF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5"/>
            <a:ext cx="8470900" cy="6477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3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786050" y="2071678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572132" y="2071678"/>
            <a:ext cx="287337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8358214" y="2071678"/>
            <a:ext cx="287337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8" name="TextBox 48"/>
          <p:cNvSpPr txBox="1">
            <a:spLocks noChangeArrowheads="1"/>
          </p:cNvSpPr>
          <p:nvPr/>
        </p:nvSpPr>
        <p:spPr bwMode="auto">
          <a:xfrm>
            <a:off x="250825" y="6381750"/>
            <a:ext cx="4608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C00000"/>
                </a:solidFill>
                <a:latin typeface="Calibri" pitchFamily="34" charset="0"/>
              </a:rPr>
              <a:t>ВПП (время протекания процесса)  – </a:t>
            </a:r>
            <a:r>
              <a:rPr lang="ru-RU" altLang="ru-RU" sz="1200" b="1" dirty="0" smtClean="0">
                <a:solidFill>
                  <a:srgbClr val="C00000"/>
                </a:solidFill>
                <a:latin typeface="Calibri" pitchFamily="34" charset="0"/>
              </a:rPr>
              <a:t>720 </a:t>
            </a:r>
            <a:r>
              <a:rPr lang="ru-RU" altLang="ru-RU" sz="1200" b="1" dirty="0">
                <a:solidFill>
                  <a:srgbClr val="C00000"/>
                </a:solidFill>
                <a:latin typeface="Calibri" pitchFamily="34" charset="0"/>
              </a:rPr>
              <a:t>сек. – </a:t>
            </a:r>
            <a:r>
              <a:rPr lang="ru-RU" altLang="ru-RU" sz="1200" b="1" dirty="0" smtClean="0">
                <a:solidFill>
                  <a:srgbClr val="C00000"/>
                </a:solidFill>
                <a:latin typeface="Calibri" pitchFamily="34" charset="0"/>
              </a:rPr>
              <a:t>960 </a:t>
            </a:r>
            <a:r>
              <a:rPr lang="ru-RU" altLang="ru-RU" sz="1200" b="1" dirty="0">
                <a:solidFill>
                  <a:srgbClr val="C00000"/>
                </a:solidFill>
                <a:latin typeface="Calibri" pitchFamily="34" charset="0"/>
              </a:rPr>
              <a:t>сек.</a:t>
            </a:r>
          </a:p>
        </p:txBody>
      </p:sp>
      <p:sp>
        <p:nvSpPr>
          <p:cNvPr id="11" name="Пятно 1 60"/>
          <p:cNvSpPr/>
          <p:nvPr/>
        </p:nvSpPr>
        <p:spPr>
          <a:xfrm>
            <a:off x="285750" y="5286375"/>
            <a:ext cx="646113" cy="50006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2" name="Пятно 1 60"/>
          <p:cNvSpPr/>
          <p:nvPr/>
        </p:nvSpPr>
        <p:spPr>
          <a:xfrm>
            <a:off x="4572000" y="5000625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571472" y="1643050"/>
          <a:ext cx="1928826" cy="960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28826"/>
              </a:tblGrid>
              <a:tr h="19188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Родитель(законный представитель) посетитель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1918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/>
                        <a:t>Входит в здание ДОО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0701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60 сек.-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 сек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42844" y="1571612"/>
            <a:ext cx="285752" cy="11526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500958" y="3286124"/>
            <a:ext cx="357190" cy="14287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3428992" y="1648286"/>
          <a:ext cx="1928826" cy="12066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28826"/>
              </a:tblGrid>
              <a:tr h="31983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Родитель(законный представитель) посетитель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4751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/>
                        <a:t>Выбирает направления движения в поиске искомого объекта 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99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180 сек.-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240 сек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6215074" y="1643050"/>
          <a:ext cx="2000264" cy="11971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00264"/>
              </a:tblGrid>
              <a:tr h="2401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Родитель(законный представитель) посетитель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4656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/>
                        <a:t>Ищет сотрудника для помощи</a:t>
                      </a:r>
                      <a:r>
                        <a:rPr lang="ru-RU" sz="900" b="1" kern="1200" baseline="0" dirty="0" smtClean="0"/>
                        <a:t> в поиске искомого объекта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401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240 сек.-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300 сек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1571604" y="3286124"/>
          <a:ext cx="2286016" cy="1428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6016"/>
              </a:tblGrid>
              <a:tr h="4805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Родитель(законный представитель) посетитель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4193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</a:rPr>
                        <a:t>Ищет искомый объект</a:t>
                      </a:r>
                      <a:endParaRPr lang="ru-RU" sz="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528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180 сек.-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240 сек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9" name="Пятно 1 60"/>
          <p:cNvSpPr/>
          <p:nvPr/>
        </p:nvSpPr>
        <p:spPr>
          <a:xfrm>
            <a:off x="3357563" y="3000375"/>
            <a:ext cx="714375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graphicFrame>
        <p:nvGraphicFramePr>
          <p:cNvPr id="72" name="Таблица 71"/>
          <p:cNvGraphicFramePr>
            <a:graphicFrameLocks noGrp="1"/>
          </p:cNvGraphicFramePr>
          <p:nvPr/>
        </p:nvGraphicFramePr>
        <p:xfrm>
          <a:off x="5000628" y="3286125"/>
          <a:ext cx="2143140" cy="14078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43140"/>
              </a:tblGrid>
              <a:tr h="5238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Родитель(законный представитель) посетитель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3810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/>
                        <a:t>Находит искомый объект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8100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60 сек.-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 сек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1" name="Пятно 1 60"/>
          <p:cNvSpPr/>
          <p:nvPr/>
        </p:nvSpPr>
        <p:spPr>
          <a:xfrm>
            <a:off x="5929313" y="228600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5394" name="Прямоугольник 83"/>
          <p:cNvSpPr>
            <a:spLocks noChangeArrowheads="1"/>
          </p:cNvSpPr>
          <p:nvPr/>
        </p:nvSpPr>
        <p:spPr bwMode="auto">
          <a:xfrm>
            <a:off x="857250" y="5286375"/>
            <a:ext cx="32146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/>
              <a:t>Временные потери из-за отсутствия элементов визуализации</a:t>
            </a:r>
          </a:p>
          <a:p>
            <a:pPr algn="ctr"/>
            <a:endParaRPr lang="ru-RU" sz="1100"/>
          </a:p>
        </p:txBody>
      </p:sp>
      <p:sp>
        <p:nvSpPr>
          <p:cNvPr id="15395" name="Прямоугольник 84"/>
          <p:cNvSpPr>
            <a:spLocks noChangeArrowheads="1"/>
          </p:cNvSpPr>
          <p:nvPr/>
        </p:nvSpPr>
        <p:spPr bwMode="auto">
          <a:xfrm>
            <a:off x="5357813" y="5000625"/>
            <a:ext cx="35004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400"/>
          </a:p>
          <a:p>
            <a:endParaRPr lang="ru-RU" altLang="ru-RU" sz="1400"/>
          </a:p>
          <a:p>
            <a:endParaRPr lang="ru-RU" altLang="ru-RU" sz="1400"/>
          </a:p>
          <a:p>
            <a:endParaRPr lang="ru-RU" altLang="ru-RU" sz="1100"/>
          </a:p>
        </p:txBody>
      </p:sp>
      <p:sp>
        <p:nvSpPr>
          <p:cNvPr id="15396" name="Прямоугольник 103"/>
          <p:cNvSpPr>
            <a:spLocks noChangeArrowheads="1"/>
          </p:cNvSpPr>
          <p:nvPr/>
        </p:nvSpPr>
        <p:spPr bwMode="auto">
          <a:xfrm>
            <a:off x="5286375" y="535781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400"/>
          </a:p>
          <a:p>
            <a:endParaRPr lang="ru-RU" altLang="ru-RU" sz="1400"/>
          </a:p>
        </p:txBody>
      </p:sp>
      <p:sp>
        <p:nvSpPr>
          <p:cNvPr id="47" name="Пятно 1 60"/>
          <p:cNvSpPr/>
          <p:nvPr/>
        </p:nvSpPr>
        <p:spPr>
          <a:xfrm>
            <a:off x="6643688" y="2928938"/>
            <a:ext cx="785812" cy="50006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9" name="Пятно 1 60"/>
          <p:cNvSpPr/>
          <p:nvPr/>
        </p:nvSpPr>
        <p:spPr>
          <a:xfrm>
            <a:off x="3786188" y="128587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5399" name="Прямоугольник 49"/>
          <p:cNvSpPr>
            <a:spLocks noChangeArrowheads="1"/>
          </p:cNvSpPr>
          <p:nvPr/>
        </p:nvSpPr>
        <p:spPr bwMode="auto">
          <a:xfrm>
            <a:off x="5357813" y="5000625"/>
            <a:ext cx="321468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200">
              <a:solidFill>
                <a:srgbClr val="000000"/>
              </a:solidFill>
            </a:endParaRPr>
          </a:p>
          <a:p>
            <a:r>
              <a:rPr lang="ru-RU" sz="1100"/>
              <a:t>Отвлечение сотрудников от выполнения основных обязанностей</a:t>
            </a:r>
          </a:p>
          <a:p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3" name="Пятно 1 60"/>
          <p:cNvSpPr/>
          <p:nvPr/>
        </p:nvSpPr>
        <p:spPr>
          <a:xfrm>
            <a:off x="7786688" y="2357438"/>
            <a:ext cx="571500" cy="5715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50" name="Пятно 1 60"/>
          <p:cNvSpPr/>
          <p:nvPr/>
        </p:nvSpPr>
        <p:spPr>
          <a:xfrm>
            <a:off x="6000750" y="1428750"/>
            <a:ext cx="642938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6" name="Пятно 1 60"/>
          <p:cNvSpPr/>
          <p:nvPr/>
        </p:nvSpPr>
        <p:spPr>
          <a:xfrm>
            <a:off x="285750" y="5786438"/>
            <a:ext cx="571500" cy="5715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715000" y="2857500"/>
            <a:ext cx="71437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5</a:t>
            </a:r>
          </a:p>
        </p:txBody>
      </p:sp>
      <p:sp>
        <p:nvSpPr>
          <p:cNvPr id="15404" name="Прямоугольник 73"/>
          <p:cNvSpPr>
            <a:spLocks noChangeArrowheads="1"/>
          </p:cNvSpPr>
          <p:nvPr/>
        </p:nvSpPr>
        <p:spPr bwMode="auto">
          <a:xfrm>
            <a:off x="1071563" y="5929313"/>
            <a:ext cx="17113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100">
                <a:solidFill>
                  <a:srgbClr val="000000"/>
                </a:solidFill>
              </a:rPr>
              <a:t>Отсутствие сотрудника</a:t>
            </a:r>
          </a:p>
        </p:txBody>
      </p:sp>
      <p:sp>
        <p:nvSpPr>
          <p:cNvPr id="60" name="Прямоугольник 59"/>
          <p:cNvSpPr/>
          <p:nvPr/>
        </p:nvSpPr>
        <p:spPr>
          <a:xfrm rot="10800000" flipV="1">
            <a:off x="5000625" y="5875338"/>
            <a:ext cx="3857625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Возникновение проблемных ситуаций</a:t>
            </a:r>
          </a:p>
        </p:txBody>
      </p:sp>
      <p:sp>
        <p:nvSpPr>
          <p:cNvPr id="69" name="Пятно 1 60"/>
          <p:cNvSpPr/>
          <p:nvPr/>
        </p:nvSpPr>
        <p:spPr>
          <a:xfrm>
            <a:off x="7715250" y="1428750"/>
            <a:ext cx="642938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785786" y="3786190"/>
            <a:ext cx="287337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4357686" y="3786190"/>
            <a:ext cx="287337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ятно 1 60"/>
          <p:cNvSpPr/>
          <p:nvPr/>
        </p:nvSpPr>
        <p:spPr>
          <a:xfrm>
            <a:off x="4429125" y="5786438"/>
            <a:ext cx="571500" cy="50006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04800" y="1412875"/>
            <a:ext cx="8686800" cy="550863"/>
          </a:xfrm>
        </p:spPr>
        <p:txBody>
          <a:bodyPr/>
          <a:lstStyle/>
          <a:p>
            <a:pPr algn="ctr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Пирамида проблем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1ECBB017-629D-4342-913A-237AAD19BB1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95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  <a:t>Введение в предметную область</a:t>
            </a:r>
            <a:b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  <a:t>(описание ситуации «как есть»)</a:t>
            </a: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3000" b="1" dirty="0" smtClean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928662" y="2214554"/>
          <a:ext cx="5612412" cy="424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214938" y="4286250"/>
            <a:ext cx="3929062" cy="24288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Временные потери из-за отсутствия элементов визуализации.</a:t>
            </a:r>
          </a:p>
          <a:p>
            <a:pPr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Отсутствие сотрудника..</a:t>
            </a:r>
          </a:p>
          <a:p>
            <a:pPr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Отвлечение сотрудника от выполнения основных обязанностей.</a:t>
            </a:r>
          </a:p>
          <a:p>
            <a:pPr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Возникновение проблемных ситуаций.</a:t>
            </a:r>
          </a:p>
          <a:p>
            <a:pPr>
              <a:defRPr/>
            </a:pP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200" dirty="0"/>
              <a:t>табличек </a:t>
            </a:r>
            <a:r>
              <a:rPr lang="ru-RU" altLang="ru-RU" sz="1000" dirty="0"/>
              <a:t>и указателей визуализации</a:t>
            </a:r>
          </a:p>
          <a:p>
            <a:pPr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altLang="ru-RU" sz="1000" dirty="0"/>
              <a:t>Отсутствие табличек и указателей визуализации</a:t>
            </a:r>
          </a:p>
          <a:p>
            <a:pPr>
              <a:defRPr/>
            </a:pPr>
            <a:r>
              <a:rPr lang="ru-RU" altLang="ru-RU" sz="1000" dirty="0"/>
              <a:t>табличек и указателей визуализации</a:t>
            </a:r>
          </a:p>
          <a:p>
            <a:pPr>
              <a:defRPr/>
            </a:pPr>
            <a:endParaRPr lang="ru-RU" altLang="ru-RU" sz="1000" dirty="0"/>
          </a:p>
          <a:p>
            <a:pPr>
              <a:defRPr/>
            </a:pPr>
            <a:r>
              <a:rPr lang="ru-RU" altLang="ru-RU" sz="1000" dirty="0"/>
              <a:t> Отсутствие табличек и указателей визуализации</a:t>
            </a:r>
          </a:p>
          <a:p>
            <a:pPr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2500313" y="5214938"/>
            <a:ext cx="714375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3000375" y="5929313"/>
            <a:ext cx="785813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Пятно 1 60"/>
          <p:cNvSpPr/>
          <p:nvPr/>
        </p:nvSpPr>
        <p:spPr>
          <a:xfrm>
            <a:off x="1857375" y="5857875"/>
            <a:ext cx="714375" cy="50006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7" name="Пятно 1 60"/>
          <p:cNvSpPr/>
          <p:nvPr/>
        </p:nvSpPr>
        <p:spPr>
          <a:xfrm>
            <a:off x="3786188" y="5214938"/>
            <a:ext cx="7858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496300" cy="692150"/>
          </a:xfrm>
        </p:spPr>
        <p:txBody>
          <a:bodyPr/>
          <a:lstStyle/>
          <a:p>
            <a:pPr eaLnBrk="1" hangingPunct="1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Введение в предметную область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(описание ситуации «как есть» )                                       Анализ проблем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785813"/>
          <a:ext cx="9144000" cy="6686233"/>
        </p:xfrm>
        <a:graphic>
          <a:graphicData uri="http://schemas.openxmlformats.org/drawingml/2006/table">
            <a:tbl>
              <a:tblPr/>
              <a:tblGrid>
                <a:gridCol w="1643063"/>
                <a:gridCol w="1928812"/>
                <a:gridCol w="3714750"/>
                <a:gridCol w="1857375"/>
              </a:tblGrid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C9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Первопричина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C9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C9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Вклад в достижение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C9F8"/>
                    </a:solidFill>
                  </a:tcPr>
                </a:tc>
              </a:tr>
              <a:tr h="151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Временные потери из-за отсутствия элементов визуализации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Отсутствие элементов визуализации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Подбор материала для разработки навигационного плана – схемы 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Разработка навигационного плана – схемы в здании ДОО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Использование интернет ресурсов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Поиск фирмы – изготовителя плана – схемы  движения  ДОО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</a:tr>
              <a:tr h="151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Отсутствие сотрудника.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Занятость сотрудника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Разработка графика работы дежурных администраторов.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Издание приказа о графике работы дежурных администраторов.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занятости воспитателей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Ознакомление работников с графиком работы дежурных администраторов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</a:tr>
              <a:tr h="1328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Отвлечение сотрудника от выполнения основных обязанностей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Отсутствие ориентиров – указателей и направлений движения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Изготовление знаков визуализации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Присутствие визуальных знаков и удобной навигации устранит причину автоматически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шаблонов знаков визуализации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работы в более сжатые сроки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</a:tr>
              <a:tr h="1196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Возникновение проблемных ситуаций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на всех кабинетах имеются  знаки дополнительной информации (таблички, обозначающие кабинет)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1.Разработка проекта макета табличек и указателей  визуализации ДОО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 Размещение табличек и указателей визуализации ДОО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Поиск фирмы – изготовителя табличек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Выполнение работы в более сжатые сроки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мероприятий</a:t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перемещения родителей(законных представителей) и посетителей в здании ДОО»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854075"/>
          <a:ext cx="9001155" cy="6060147"/>
        </p:xfrm>
        <a:graphic>
          <a:graphicData uri="http://schemas.openxmlformats.org/drawingml/2006/table">
            <a:tbl>
              <a:tblPr/>
              <a:tblGrid>
                <a:gridCol w="496253"/>
                <a:gridCol w="4040588"/>
                <a:gridCol w="1630439"/>
                <a:gridCol w="1405115"/>
                <a:gridCol w="1428760"/>
              </a:tblGrid>
              <a:tr h="48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№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Ответственный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Срок начала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Срок окончания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9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Подбор материала для разработки навигационного плана -схемы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Свищева Ю.А.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Цвиренко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13.07.2020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17.07.2020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8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Разработка навигационного плана - схемы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Свищева Ю.А.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Цвиренко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17.07.2020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31.07.2020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7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графика работы дежурных администраторов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Моисеенко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Леонова И.Н.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17.08.2020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25.08.2020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15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Издание приказа о графике работы дежурных администраторов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Моисеенко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Леонова И.Н.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26.08.2020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27.08.2020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821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знаков визуализации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Свищева Ю.А.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Цвиренко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Моисеенко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Леонова И.Н.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17.08.2020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27.08.2020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78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Присутствие визуальных знаков и удобной навигации устранит причину автоматически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Моисеенко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04.09.2020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18.11.2020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891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Разработка проекта макета табличек и указателей визуализации ДОО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Свищева Ю.А.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Цвиренко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Моисеенко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Леонова И.Н.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17.08.2020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27.08.2020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254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Размещение навигационного плана – схемы ДОО, указателей в виде сказочного леса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оформление и размещение карточек направления открывания дверей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прикрепление на двери табличек с названием кабинетов, помещений ДОО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Свищева Ю.А.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Цвиренко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Моисеенко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Леонова И.Н.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28.09.2020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26.10.2020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3DB7A-72D3-4709-8980-009A808BCF0B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643938" cy="1317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ИДЕАЛЬНОГО СОСТОЯНИЯ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«Оптимизация процесса перемещения родителей(законных представителей) </a:t>
            </a:r>
            <a:b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посетителей в здании ДОО»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</a:t>
            </a: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29.06.2020 года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FDEDDB3B-122B-40CF-9127-E5B03CAFA77F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7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71625" y="1714500"/>
            <a:ext cx="85725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ШАГ 1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286250" y="1714500"/>
            <a:ext cx="785813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ШАГ 2</a:t>
            </a:r>
          </a:p>
        </p:txBody>
      </p:sp>
      <p:sp>
        <p:nvSpPr>
          <p:cNvPr id="57" name="Стрелка вправо 56"/>
          <p:cNvSpPr/>
          <p:nvPr/>
        </p:nvSpPr>
        <p:spPr>
          <a:xfrm>
            <a:off x="3214678" y="2786058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право 58"/>
          <p:cNvSpPr/>
          <p:nvPr/>
        </p:nvSpPr>
        <p:spPr>
          <a:xfrm>
            <a:off x="5786446" y="2714620"/>
            <a:ext cx="287338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4" name="TextBox 48"/>
          <p:cNvSpPr txBox="1">
            <a:spLocks noChangeArrowheads="1"/>
          </p:cNvSpPr>
          <p:nvPr/>
        </p:nvSpPr>
        <p:spPr bwMode="auto">
          <a:xfrm>
            <a:off x="285750" y="5929313"/>
            <a:ext cx="4608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C00000"/>
                </a:solidFill>
                <a:latin typeface="Calibri" pitchFamily="34" charset="0"/>
              </a:rPr>
              <a:t>ВПП (время протекания процесса)  –30 сек. – 50 сек.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858000" y="1714500"/>
            <a:ext cx="785813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ШАГ 3</a:t>
            </a: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928662" y="2214555"/>
          <a:ext cx="2143140" cy="13573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43140"/>
              </a:tblGrid>
              <a:tr h="51234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dirty="0" smtClean="0"/>
                        <a:t>Родитель(законный представитель) посетитель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921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1" kern="1200" dirty="0" smtClean="0"/>
                        <a:t>Входит в здание ДОО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5528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Параметры</a:t>
                      </a:r>
                      <a:r>
                        <a:rPr lang="ru-RU" sz="10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сек.-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 сек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/>
        </p:nvGraphicFramePr>
        <p:xfrm>
          <a:off x="3571868" y="2214555"/>
          <a:ext cx="2109046" cy="150209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09046"/>
              </a:tblGrid>
              <a:tr h="4048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dirty="0" smtClean="0"/>
                        <a:t>Родитель(законный представитель) посетитель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5605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</a:rPr>
                        <a:t>Определяет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</a:rPr>
                        <a:t>направление движения в поиске искомого объекта  при помощи плана -схемы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205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Параметры</a:t>
                      </a:r>
                      <a:r>
                        <a:rPr lang="ru-RU" sz="10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20сек.-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 сек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6" name="Таблица 85"/>
          <p:cNvGraphicFramePr>
            <a:graphicFrameLocks noGrp="1"/>
          </p:cNvGraphicFramePr>
          <p:nvPr/>
        </p:nvGraphicFramePr>
        <p:xfrm>
          <a:off x="6143636" y="2173665"/>
          <a:ext cx="2143140" cy="15410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43140"/>
              </a:tblGrid>
              <a:tr h="64034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dirty="0" smtClean="0"/>
                        <a:t>Родитель(законный представитель) посетитель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504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1" kern="1200" dirty="0" smtClean="0"/>
                        <a:t>Находит искомый объект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650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Параметры</a:t>
                      </a:r>
                      <a:r>
                        <a:rPr lang="ru-RU" sz="10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сек.-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 сек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85725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ЦЕЛЕВОГО  СОСТОЯНИЯ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«Оптимизация процесса перемещения родителей(законных представителей) </a:t>
            </a:r>
            <a:b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посетителей в здании ДОО»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03.07.2020 года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7D51A149-0654-4394-A0F9-9BAC7C63FB9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71625" y="1928813"/>
            <a:ext cx="8572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857375" y="3857625"/>
            <a:ext cx="85725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072063" y="1928813"/>
            <a:ext cx="785812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57" name="Стрелка вправо 56"/>
          <p:cNvSpPr/>
          <p:nvPr/>
        </p:nvSpPr>
        <p:spPr>
          <a:xfrm>
            <a:off x="3428992" y="2786058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6858016" y="2857496"/>
            <a:ext cx="287338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9" name="TextBox 48"/>
          <p:cNvSpPr txBox="1">
            <a:spLocks noChangeArrowheads="1"/>
          </p:cNvSpPr>
          <p:nvPr/>
        </p:nvSpPr>
        <p:spPr bwMode="auto">
          <a:xfrm>
            <a:off x="285750" y="5929313"/>
            <a:ext cx="4608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C00000"/>
                </a:solidFill>
                <a:latin typeface="Calibri" pitchFamily="34" charset="0"/>
              </a:rPr>
              <a:t>ВПП (время протекания процесса)  – 300 сек. – 420 сек..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715000" y="3857625"/>
            <a:ext cx="85725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785786" y="2428868"/>
          <a:ext cx="2428892" cy="12858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28892"/>
              </a:tblGrid>
              <a:tr h="28936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Родитель(законный представитель) посетитель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3192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/>
                        <a:t>Входит в здание ДОО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60089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 сек.-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 сек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9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8" name="Прямоугольник 77"/>
          <p:cNvSpPr/>
          <p:nvPr/>
        </p:nvSpPr>
        <p:spPr>
          <a:xfrm flipH="1">
            <a:off x="7572396" y="4500570"/>
            <a:ext cx="428628" cy="1357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graphicFrame>
        <p:nvGraphicFramePr>
          <p:cNvPr id="80" name="Таблица 79"/>
          <p:cNvGraphicFramePr>
            <a:graphicFrameLocks noGrp="1"/>
          </p:cNvGraphicFramePr>
          <p:nvPr/>
        </p:nvGraphicFramePr>
        <p:xfrm>
          <a:off x="4214810" y="2428868"/>
          <a:ext cx="2428892" cy="131397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28892"/>
              </a:tblGrid>
              <a:tr h="32385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Родитель(законный представитель) посетитель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4452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/>
                        <a:t>Выбирает направления движения в поиске искомого объекта 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4529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150 сек.-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180сек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/>
        </p:nvGraphicFramePr>
        <p:xfrm>
          <a:off x="1285852" y="4500570"/>
          <a:ext cx="2500330" cy="135732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00330"/>
              </a:tblGrid>
              <a:tr h="4131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Родитель(законный представитель) посетитель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3853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/>
                        <a:t>Ищет искомый объект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55883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126 сек.-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180 сек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90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6" name="Таблица 85"/>
          <p:cNvGraphicFramePr>
            <a:graphicFrameLocks noGrp="1"/>
          </p:cNvGraphicFramePr>
          <p:nvPr/>
        </p:nvGraphicFramePr>
        <p:xfrm>
          <a:off x="4857752" y="4500570"/>
          <a:ext cx="2500330" cy="14031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00330"/>
              </a:tblGrid>
              <a:tr h="31992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Родитель(законный представитель) посетитель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51187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/>
                        <a:t>Находит искомый объект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52552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 сек.-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 сек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9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5" name="Прямоугольник 94"/>
          <p:cNvSpPr/>
          <p:nvPr/>
        </p:nvSpPr>
        <p:spPr>
          <a:xfrm>
            <a:off x="285720" y="2428868"/>
            <a:ext cx="428628" cy="1357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642910" y="5072074"/>
            <a:ext cx="287337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143372" y="5000636"/>
            <a:ext cx="287338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2226" name="think-cell Slide" r:id="rId5" imgW="360" imgH="360" progId="">
              <p:embed/>
            </p:oleObj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92026" y="188640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395536" y="908720"/>
            <a:ext cx="8496944" cy="512592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395536" y="908720"/>
            <a:ext cx="1543419" cy="340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успеха</a:t>
            </a:r>
          </a:p>
        </p:txBody>
      </p:sp>
      <p:sp>
        <p:nvSpPr>
          <p:cNvPr id="21" name="TextBox 20">
            <a:extLst>
              <a:ext uri="{FF2B5EF4-FFF2-40B4-BE49-F238E27FC236}"/>
            </a:extLst>
          </p:cNvPr>
          <p:cNvSpPr txBox="1"/>
          <p:nvPr/>
        </p:nvSpPr>
        <p:spPr>
          <a:xfrm>
            <a:off x="683568" y="4581128"/>
            <a:ext cx="19087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Устранили потери времени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нахождении искомого  объекта без посторенней помощи</a:t>
            </a:r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3491880" y="4581128"/>
            <a:ext cx="2084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Оптимизировали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перемещения в здании ДОО</a:t>
            </a:r>
            <a:endParaRPr lang="ru-RU" sz="1200" dirty="0">
              <a:solidFill>
                <a:srgbClr val="7030A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6372200" y="4581128"/>
            <a:ext cx="2135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Создали план - схему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нахождения искомого объекта</a:t>
            </a:r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 dirty="0"/>
          </a:p>
        </p:txBody>
      </p:sp>
      <p:pic>
        <p:nvPicPr>
          <p:cNvPr id="14" name="Рисунок 13" descr="C:\Users\1\Downloads\IMG_20201120_1305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571612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1\Desktop\Бережливое управление\IMG_20201120_14065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9" y="1571612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1\Desktop\Бережливое управление\IMG_20201120_14045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1500174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2472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 sz="900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6425</TotalTime>
  <Words>1391</Words>
  <Application>Microsoft Office PowerPoint</Application>
  <PresentationFormat>Экран (4:3)</PresentationFormat>
  <Paragraphs>362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1_Тема Office</vt:lpstr>
      <vt:lpstr>think-cell Slide</vt:lpstr>
      <vt:lpstr>   Паспорт проекта  «Оптимизация процесса перемещения родителей(законных представителей)  и посетителей в здании ДОО»    </vt:lpstr>
      <vt:lpstr>Команда проекта </vt:lpstr>
      <vt:lpstr>Карта текущего состояния процесса «Оптимизация процесса перемещения родителей(законных представителей)  и посетителей в здании ДОО»                                                                                                                                                                              08.07.2020 года.</vt:lpstr>
      <vt:lpstr>Пирамида проблем</vt:lpstr>
      <vt:lpstr>Введение в предметную область (описание ситуации «как есть» )                                       Анализ проблем</vt:lpstr>
      <vt:lpstr>              План мероприятий  «Оптимизация процесса перемещения родителей(законных представителей) и посетителей в здании ДОО»</vt:lpstr>
      <vt:lpstr>КАРТА ИДЕАЛЬНОГО СОСТОЯНИЯ  «Оптимизация процесса перемещения родителей(законных представителей)  и посетителей в здании ДОО»»                                                                                                                                  29.06.2020 года</vt:lpstr>
      <vt:lpstr>КАРТА ЦЕЛЕВОГО  СОСТОЯНИЯ  «Оптимизация процесса перемещения родителей(законных представителей)  и посетителей в здании ДОО»                                                                                                                         03.07.2020 года</vt:lpstr>
      <vt:lpstr>Достигнутые результаты (было и стало) </vt:lpstr>
      <vt:lpstr>Слайд 10</vt:lpstr>
      <vt:lpstr>Достигнутые результаты (было и стало) </vt:lpstr>
      <vt:lpstr>Достигнутые результаты (было и стало) </vt:lpstr>
      <vt:lpstr>Слайд 13</vt:lpstr>
      <vt:lpstr>Достигнутые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1</cp:lastModifiedBy>
  <cp:revision>330</cp:revision>
  <cp:lastPrinted>2020-10-19T07:26:58Z</cp:lastPrinted>
  <dcterms:created xsi:type="dcterms:W3CDTF">2018-08-20T14:01:12Z</dcterms:created>
  <dcterms:modified xsi:type="dcterms:W3CDTF">2020-11-27T11:26:31Z</dcterms:modified>
</cp:coreProperties>
</file>