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60" r:id="rId4"/>
    <p:sldId id="262" r:id="rId5"/>
    <p:sldId id="318" r:id="rId6"/>
    <p:sldId id="319" r:id="rId7"/>
    <p:sldId id="320" r:id="rId8"/>
    <p:sldId id="321" r:id="rId9"/>
    <p:sldId id="322" r:id="rId10"/>
    <p:sldId id="323" r:id="rId11"/>
    <p:sldId id="290" r:id="rId12"/>
    <p:sldId id="291" r:id="rId13"/>
    <p:sldId id="292" r:id="rId14"/>
    <p:sldId id="293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FF"/>
    <a:srgbClr val="C00000"/>
    <a:srgbClr val="FF5757"/>
    <a:srgbClr val="FF3737"/>
    <a:srgbClr val="FA0000"/>
    <a:srgbClr val="E60000"/>
    <a:srgbClr val="EDF58B"/>
    <a:srgbClr val="DBE6C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 custLinFactNeighborX="776" custLinFactNeighborY="-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ScaleY="97911" custLinFactNeighborX="-4021" custLinFactNeighborY="-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E0D8D-D404-4045-BED5-5E9E4A4AA9EA}" type="presOf" srcId="{BE6152E8-A7B0-429C-AE48-E84F07208D3F}" destId="{41B0729E-585F-4A7E-A894-AA6DFF53CF58}" srcOrd="0" destOrd="0" presId="urn:microsoft.com/office/officeart/2005/8/layout/pyramid1"/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B612E2CB-B503-4A61-BBA6-C45C0D50E3AB}" type="presOf" srcId="{2BCEAB64-79E1-4190-90C6-94A8105E1D4B}" destId="{EBBA0041-A843-441C-87AB-8F637576AE6A}" srcOrd="0" destOrd="0" presId="urn:microsoft.com/office/officeart/2005/8/layout/pyramid1"/>
    <dgm:cxn modelId="{0520D964-9510-4A89-8BA7-D982A82EAC3C}" type="presOf" srcId="{BE6152E8-A7B0-429C-AE48-E84F07208D3F}" destId="{AE7E8AE7-164D-44BD-BE40-BDE74B4818F7}" srcOrd="1" destOrd="0" presId="urn:microsoft.com/office/officeart/2005/8/layout/pyramid1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C3279499-593A-46DF-8644-729A9C35A4D0}" type="presOf" srcId="{3F883D72-AB51-44A3-BB69-C25E95E42149}" destId="{CC9EFA65-A778-457A-93C6-B9548DB6D4C8}" srcOrd="0" destOrd="0" presId="urn:microsoft.com/office/officeart/2005/8/layout/pyramid1"/>
    <dgm:cxn modelId="{3581FE72-8ED7-4DF5-B8F2-739EA6CE6A95}" type="presOf" srcId="{4910AFE8-F8C6-4CA2-8717-10C0C4F9D54E}" destId="{7C3E26E5-8345-4B58-ADD7-8E425EA260AA}" srcOrd="0" destOrd="0" presId="urn:microsoft.com/office/officeart/2005/8/layout/pyramid1"/>
    <dgm:cxn modelId="{87C53351-8948-4AA1-ADFD-B2985B1A56C0}" type="presOf" srcId="{2BCEAB64-79E1-4190-90C6-94A8105E1D4B}" destId="{2B7C2DCE-4CF1-4FE5-90E9-E7B7B569F09C}" srcOrd="1" destOrd="0" presId="urn:microsoft.com/office/officeart/2005/8/layout/pyramid1"/>
    <dgm:cxn modelId="{927E01E2-163E-4A6D-A3F8-23C435AFBB7F}" type="presOf" srcId="{3F883D72-AB51-44A3-BB69-C25E95E42149}" destId="{0705155B-A724-47C1-A128-C5DF09EE6B97}" srcOrd="1" destOrd="0" presId="urn:microsoft.com/office/officeart/2005/8/layout/pyramid1"/>
    <dgm:cxn modelId="{5F21C976-70AF-41F5-8E91-5DECDD38251B}" type="presParOf" srcId="{7C3E26E5-8345-4B58-ADD7-8E425EA260AA}" destId="{04E3F3C2-2FFE-4908-A86D-328E43B3294A}" srcOrd="0" destOrd="0" presId="urn:microsoft.com/office/officeart/2005/8/layout/pyramid1"/>
    <dgm:cxn modelId="{34F44CF3-4176-4212-90E7-B459DDE250BC}" type="presParOf" srcId="{04E3F3C2-2FFE-4908-A86D-328E43B3294A}" destId="{41B0729E-585F-4A7E-A894-AA6DFF53CF58}" srcOrd="0" destOrd="0" presId="urn:microsoft.com/office/officeart/2005/8/layout/pyramid1"/>
    <dgm:cxn modelId="{9F067DE4-0736-49B2-89E8-D75E3AC4520C}" type="presParOf" srcId="{04E3F3C2-2FFE-4908-A86D-328E43B3294A}" destId="{AE7E8AE7-164D-44BD-BE40-BDE74B4818F7}" srcOrd="1" destOrd="0" presId="urn:microsoft.com/office/officeart/2005/8/layout/pyramid1"/>
    <dgm:cxn modelId="{345C302A-FF55-45A9-8836-E29968B5669C}" type="presParOf" srcId="{7C3E26E5-8345-4B58-ADD7-8E425EA260AA}" destId="{189E913C-2543-4D0F-9CBF-BF9B2CF8E0DA}" srcOrd="1" destOrd="0" presId="urn:microsoft.com/office/officeart/2005/8/layout/pyramid1"/>
    <dgm:cxn modelId="{405B85D4-F8FE-41AE-A8E6-5D30F7950E09}" type="presParOf" srcId="{189E913C-2543-4D0F-9CBF-BF9B2CF8E0DA}" destId="{EBBA0041-A843-441C-87AB-8F637576AE6A}" srcOrd="0" destOrd="0" presId="urn:microsoft.com/office/officeart/2005/8/layout/pyramid1"/>
    <dgm:cxn modelId="{8D6A28EB-DB91-4C97-A3C3-F6B65F302967}" type="presParOf" srcId="{189E913C-2543-4D0F-9CBF-BF9B2CF8E0DA}" destId="{2B7C2DCE-4CF1-4FE5-90E9-E7B7B569F09C}" srcOrd="1" destOrd="0" presId="urn:microsoft.com/office/officeart/2005/8/layout/pyramid1"/>
    <dgm:cxn modelId="{CB43E7FE-E7AE-482A-860D-CBABB77D9290}" type="presParOf" srcId="{7C3E26E5-8345-4B58-ADD7-8E425EA260AA}" destId="{C7701B75-B313-4FD6-9404-F77707EEE284}" srcOrd="2" destOrd="0" presId="urn:microsoft.com/office/officeart/2005/8/layout/pyramid1"/>
    <dgm:cxn modelId="{7B606D65-4AA9-414F-9E48-27B863CC8BEF}" type="presParOf" srcId="{C7701B75-B313-4FD6-9404-F77707EEE284}" destId="{CC9EFA65-A778-457A-93C6-B9548DB6D4C8}" srcOrd="0" destOrd="0" presId="urn:microsoft.com/office/officeart/2005/8/layout/pyramid1"/>
    <dgm:cxn modelId="{58652EDC-00CA-4B3C-8846-ED097E473AB5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769969" y="0"/>
          <a:ext cx="1788652" cy="1581704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9969" y="0"/>
        <a:ext cx="1788652" cy="1581704"/>
      </dsp:txXfrm>
    </dsp:sp>
    <dsp:sp modelId="{EBBA0041-A843-441C-87AB-8F637576AE6A}">
      <dsp:nvSpPr>
        <dsp:cNvPr id="0" name=""/>
        <dsp:cNvSpPr/>
      </dsp:nvSpPr>
      <dsp:spPr>
        <a:xfrm>
          <a:off x="903403" y="1579205"/>
          <a:ext cx="3577304" cy="1581704"/>
        </a:xfrm>
        <a:prstGeom prst="trapezoid">
          <a:avLst>
            <a:gd name="adj" fmla="val 56542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9431" y="1579205"/>
        <a:ext cx="2325248" cy="1581704"/>
      </dsp:txXfrm>
    </dsp:sp>
    <dsp:sp modelId="{CC9EFA65-A778-457A-93C6-B9548DB6D4C8}">
      <dsp:nvSpPr>
        <dsp:cNvPr id="0" name=""/>
        <dsp:cNvSpPr/>
      </dsp:nvSpPr>
      <dsp:spPr>
        <a:xfrm>
          <a:off x="0" y="3152384"/>
          <a:ext cx="5328591" cy="1548662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503" y="3152384"/>
        <a:ext cx="3463584" cy="1548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0978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5576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8235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62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951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223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048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85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228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692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1114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7615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2717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1926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8992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5437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3085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9102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0191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0749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3366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993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5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1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3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microsoft.com/office/2007/relationships/hdphoto" Target="../media/hdphoto1.wdp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11" Type="http://schemas.openxmlformats.org/officeDocument/2006/relationships/image" Target="../media/image8.jpeg"/><Relationship Id="rId5" Type="http://schemas.openxmlformats.org/officeDocument/2006/relationships/image" Target="../media/image7.emf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43973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«Оптимизация процесса создания зоны комфортного ожидания для родителей(законных представителей)»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endParaRPr lang="ru-RU" sz="155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33363" y="1052736"/>
            <a:ext cx="8636000" cy="16827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1520" y="3212976"/>
            <a:ext cx="8352928" cy="1368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79367" y="1076367"/>
            <a:ext cx="1956386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информация: 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51520" y="4797152"/>
            <a:ext cx="8621713" cy="7200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1200" dirty="0" smtClean="0"/>
              <a:t>: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90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уровня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комфортного нахождения в зоне ожидания родителей (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представителей)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 в срок до ноября 2020 года.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2942590"/>
            <a:ext cx="2799482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процесса: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87029" y="1165876"/>
            <a:ext cx="51212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органа местного  самоуправления: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округа.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организации:</a:t>
            </a: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с.Сажное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</a:t>
            </a:r>
            <a:r>
              <a:rPr lang="ru-RU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прихода родителей (законных представителей ) в ДОУ  за ребенком до их ухода домой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 проекта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22.06.2020 г.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проекта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20.11.2020 г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51520" y="3356992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Условия для комфортного нахождения в зоне ожидания родителей (законными представителями) детей составляет 42%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Одновременный приход до 10 родителей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Время ожидания ребенка родителем может длиться до 10-20 минут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Поступление предложений от родителей (законных представителей) по улучшению условий в приемной комнате группы составляет  20% 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Удовлетворенность родителей  комфортными условиями ожидания ребенка по итогам анкетирования составила 40-50% </a:t>
            </a: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51520" y="5589240"/>
            <a:ext cx="8621713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384885" y="5514156"/>
            <a:ext cx="174534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проекта</a:t>
            </a: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492" y="5857751"/>
            <a:ext cx="8612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952265" cy="115694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96752"/>
            <a:ext cx="1126350" cy="15018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51520" y="5877272"/>
            <a:ext cx="86409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Эстетическое и информационное удовлетворение условиями нахождения в учреждении во время ожидания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2.Экономический эффект от реализации процесса составит 5000 рублей 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3.Удовлетворенность родителями  комфортными условиями ожидания ребенка  составит 80-90%</a:t>
            </a:r>
          </a:p>
        </p:txBody>
      </p:sp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23528" y="1268760"/>
            <a:ext cx="8636000" cy="50405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3419872" y="1196752"/>
            <a:ext cx="1882517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5078702" y="1694259"/>
            <a:ext cx="15253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702719" y="1539636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5220072" y="141890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2195736" y="4653136"/>
            <a:ext cx="1944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indent="-34290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39752" y="4653136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843808" y="1772817"/>
            <a:ext cx="129614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или слабость сигнала сотовой связи  на территории поселка</a:t>
            </a:r>
          </a:p>
          <a:p>
            <a:endParaRPr lang="ru-RU" dirty="0"/>
          </a:p>
        </p:txBody>
      </p:sp>
      <p:pic>
        <p:nvPicPr>
          <p:cNvPr id="8342" name="Picture 1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196752"/>
            <a:ext cx="20701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4716016" y="170080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точки в помещении ДОУ, где хорошо проходит сигнал и установка там телефона дежурного сотрудника</a:t>
            </a:r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411760" y="4437112"/>
            <a:ext cx="12241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графика дежурства сотрудников </a:t>
            </a:r>
          </a:p>
          <a:p>
            <a:endParaRPr lang="ru-RU" dirty="0"/>
          </a:p>
        </p:txBody>
      </p:sp>
      <p:pic>
        <p:nvPicPr>
          <p:cNvPr id="3" name="Picture 1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933056"/>
            <a:ext cx="1512168" cy="17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7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61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25144"/>
            <a:ext cx="61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716016" y="4077072"/>
            <a:ext cx="1728192" cy="153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1.Установка графика дежурства сотрудников</a:t>
            </a:r>
          </a:p>
          <a:p>
            <a:pPr lvl="0">
              <a:lnSpc>
                <a:spcPct val="115000"/>
              </a:lnSpc>
              <a:defRPr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2.Распределение обязанностей между сотрудниками более рациональным образом</a:t>
            </a:r>
          </a:p>
          <a:p>
            <a:endParaRPr lang="ru-RU" dirty="0"/>
          </a:p>
        </p:txBody>
      </p:sp>
      <p:pic>
        <p:nvPicPr>
          <p:cNvPr id="4" name="Picture 1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1340768"/>
            <a:ext cx="1954238" cy="18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41" name="Picture 14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87351"/>
            <a:ext cx="2386286" cy="143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32188" y="1436688"/>
            <a:ext cx="936625" cy="936625"/>
          </a:xfrm>
          <a:prstGeom prst="flowChartConnector">
            <a:avLst/>
          </a:prstGeom>
          <a:solidFill>
            <a:srgbClr val="FF99FF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105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222182" y="1905000"/>
            <a:ext cx="1310006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07504" y="1340768"/>
            <a:ext cx="2200274" cy="1008112"/>
          </a:xfrm>
          <a:prstGeom prst="rect">
            <a:avLst/>
          </a:prstGeom>
          <a:solidFill>
            <a:srgbClr val="FF99FF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b="1" dirty="0" smtClean="0"/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Оптимизация процесса создания зоны комфортного ожидания для родителей(законных представителей)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июнь2020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64063" y="1522413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622675" y="2686050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504" y="2564904"/>
            <a:ext cx="2254027" cy="742950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  родителей  в ДОУ за ребенком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>
            <a:endCxn id="55" idx="2"/>
          </p:cNvCxnSpPr>
          <p:nvPr/>
        </p:nvCxnSpPr>
        <p:spPr>
          <a:xfrm flipV="1">
            <a:off x="2293938" y="2986882"/>
            <a:ext cx="1328737" cy="5556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79512" y="234888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635896" y="3356992"/>
            <a:ext cx="755650" cy="57772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3662" y="3284984"/>
            <a:ext cx="2246089" cy="648073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Ищет способ попасть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сад</a:t>
            </a:r>
          </a:p>
          <a:p>
            <a:pPr algn="ctr"/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339752" y="3645024"/>
            <a:ext cx="1328738" cy="641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8100392" y="1340768"/>
            <a:ext cx="936625" cy="93662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16016" y="1268760"/>
            <a:ext cx="2389187" cy="913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Оптимизация процесса создания зоны комфортного ожидания для родителей(законных представителей)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оябрь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44008" y="234888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137525" y="2713037"/>
            <a:ext cx="831850" cy="601663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8024" y="2564904"/>
            <a:ext cx="2160240" cy="576064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t"/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 приходит в ДОУ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ребенком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единительная линия 51"/>
          <p:cNvCxnSpPr>
            <a:endCxn id="50" idx="2"/>
          </p:cNvCxnSpPr>
          <p:nvPr/>
        </p:nvCxnSpPr>
        <p:spPr>
          <a:xfrm flipV="1">
            <a:off x="6996385" y="3013869"/>
            <a:ext cx="1141140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85724" y="692696"/>
            <a:ext cx="9058275" cy="616413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251"/>
            <a:ext cx="437008" cy="365125"/>
          </a:xfrm>
        </p:spPr>
        <p:txBody>
          <a:bodyPr/>
          <a:lstStyle/>
          <a:p>
            <a:r>
              <a:rPr lang="ru-RU" sz="1400" dirty="0" smtClean="0"/>
              <a:t>17</a:t>
            </a:r>
            <a:endParaRPr lang="ru-RU" sz="1400" dirty="0"/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467544" y="807650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762673" y="807650"/>
            <a:ext cx="3238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7504" y="3933056"/>
            <a:ext cx="2179638" cy="650155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 ребенка в приемной комнате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2267744" y="4293096"/>
            <a:ext cx="1262857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267744" y="4941168"/>
            <a:ext cx="132873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3707904" y="4653136"/>
            <a:ext cx="755650" cy="610767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Блок-схема: узел 60"/>
          <p:cNvSpPr/>
          <p:nvPr/>
        </p:nvSpPr>
        <p:spPr>
          <a:xfrm>
            <a:off x="3635896" y="4005064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10800000" flipV="1">
            <a:off x="107504" y="6093296"/>
            <a:ext cx="2181003" cy="648072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домой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345531" y="6256191"/>
            <a:ext cx="1328738" cy="641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Блок-схема: узел 64"/>
          <p:cNvSpPr/>
          <p:nvPr/>
        </p:nvSpPr>
        <p:spPr>
          <a:xfrm>
            <a:off x="3716412" y="5949280"/>
            <a:ext cx="752401" cy="576064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7020272" y="3717032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020272" y="5301208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Блок-схема: узел 78"/>
          <p:cNvSpPr/>
          <p:nvPr/>
        </p:nvSpPr>
        <p:spPr>
          <a:xfrm>
            <a:off x="8100392" y="4941168"/>
            <a:ext cx="864096" cy="720080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8172400" y="3429000"/>
            <a:ext cx="793750" cy="61165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10800000" flipV="1">
            <a:off x="107504" y="4653136"/>
            <a:ext cx="2181004" cy="711696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выводит ребенка в приемную комнату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7020272" y="6165304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Блок-схема: узел 75"/>
          <p:cNvSpPr/>
          <p:nvPr/>
        </p:nvSpPr>
        <p:spPr>
          <a:xfrm>
            <a:off x="8100392" y="5805264"/>
            <a:ext cx="864096" cy="720080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60032" y="4077072"/>
            <a:ext cx="2160240" cy="576064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t"/>
          <a:lstStyle/>
          <a:p>
            <a:pPr algn="ctr"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Ждет ребенка в комфортных условиях</a:t>
            </a:r>
          </a:p>
        </p:txBody>
      </p:sp>
      <p:sp>
        <p:nvSpPr>
          <p:cNvPr id="54" name="Прямоугольник 53"/>
          <p:cNvSpPr/>
          <p:nvPr/>
        </p:nvSpPr>
        <p:spPr>
          <a:xfrm rot="10800000" flipV="1">
            <a:off x="4860032" y="4797152"/>
            <a:ext cx="2181004" cy="711696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выводит ребенка в приемную комнату</a:t>
            </a:r>
          </a:p>
        </p:txBody>
      </p:sp>
      <p:sp>
        <p:nvSpPr>
          <p:cNvPr id="58" name="Прямоугольник 57"/>
          <p:cNvSpPr/>
          <p:nvPr/>
        </p:nvSpPr>
        <p:spPr>
          <a:xfrm rot="10800000" flipV="1">
            <a:off x="4860032" y="6209928"/>
            <a:ext cx="2181003" cy="648072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и ребенок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уходят  домой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60032" y="3284984"/>
            <a:ext cx="2160240" cy="576064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t"/>
          <a:lstStyle/>
          <a:p>
            <a:pPr algn="ctr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Попадает в ДОУ</a:t>
            </a:r>
          </a:p>
        </p:txBody>
      </p:sp>
      <p:sp>
        <p:nvSpPr>
          <p:cNvPr id="75" name="Блок-схема: узел 74"/>
          <p:cNvSpPr/>
          <p:nvPr/>
        </p:nvSpPr>
        <p:spPr>
          <a:xfrm>
            <a:off x="8100392" y="4149080"/>
            <a:ext cx="864096" cy="720080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7020272" y="4509120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 rot="10800000" flipV="1">
            <a:off x="4860032" y="5589240"/>
            <a:ext cx="2181003" cy="648072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и ребенок собираются домой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 rot="10800000" flipV="1">
            <a:off x="107504" y="5445224"/>
            <a:ext cx="2181003" cy="648072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и ребенок собираются домой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69" name="Блок-схема: узел 68"/>
          <p:cNvSpPr/>
          <p:nvPr/>
        </p:nvSpPr>
        <p:spPr>
          <a:xfrm>
            <a:off x="3707904" y="5301208"/>
            <a:ext cx="755650" cy="610767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267744" y="5661248"/>
            <a:ext cx="132873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2348880"/>
            <a:ext cx="1584176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1507031"/>
            <a:ext cx="3888432" cy="639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ЭФФЕКТЫ:</a:t>
            </a:r>
            <a:r>
              <a:rPr lang="ru-RU" alt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 </a:t>
            </a:r>
            <a:endParaRPr lang="ru-RU" altLang="ru-RU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 и информационно и удовлетворены условиями нахождения в учреждении во время ожидания</a:t>
            </a:r>
          </a:p>
          <a:p>
            <a:pPr>
              <a:lnSpc>
                <a:spcPct val="220000"/>
              </a:lnSpc>
            </a:pP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эффект от реализации процесса составил 5000 рублей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родителями  комфортными условиями ожидания ребенка  составила 80-90%</a:t>
            </a:r>
            <a:endParaRPr lang="ru-RU" sz="14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458897" y="1855922"/>
            <a:ext cx="372725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521128" y="3140968"/>
            <a:ext cx="365135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628801"/>
            <a:ext cx="1584176" cy="1872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85442" y="185592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-50%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573016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мин.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протекания процесса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588224" y="4509120"/>
            <a:ext cx="345097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15913" y="872251"/>
            <a:ext cx="8597230" cy="270076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497412" y="875635"/>
            <a:ext cx="2137739" cy="340519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275856" y="3356992"/>
            <a:ext cx="2179674" cy="340519"/>
          </a:xfrm>
          <a:prstGeom prst="roundRect">
            <a:avLst/>
          </a:prstGeom>
          <a:solidFill>
            <a:srgbClr val="CC99FF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  <a:solidFill>
            <a:srgbClr val="CC99FF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635896" y="2492896"/>
            <a:ext cx="1206451" cy="46166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Ридчер</a:t>
            </a: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Наталия Олеговна,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endParaRPr lang="ru-RU" altLang="ru-RU" sz="1000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3531791" y="914986"/>
            <a:ext cx="1538288" cy="169277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1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</a:t>
            </a:r>
            <a:endParaRPr lang="en-US" altLang="ru-RU" sz="11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6588225" y="2564904"/>
            <a:ext cx="1224136" cy="46166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Беседина Юлия </a:t>
            </a:r>
            <a:r>
              <a:rPr lang="ru-RU" altLang="ru-RU" sz="10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Азатовна</a:t>
            </a: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667712" y="914986"/>
            <a:ext cx="2216656" cy="169277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1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Руководитель проекта </a:t>
            </a:r>
            <a:endParaRPr lang="en-US" altLang="ru-RU" sz="11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2123728" y="5733256"/>
            <a:ext cx="1462088" cy="307777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Першина Светлана Александровна, сторож</a:t>
            </a:r>
            <a:endParaRPr lang="ru-RU" altLang="ru-RU" sz="1000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5364088" y="5733256"/>
            <a:ext cx="1512168" cy="46166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Одарченко Любовь Николаевна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2</a:t>
            </a:fld>
            <a:endParaRPr lang="ru-RU" sz="14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24744"/>
            <a:ext cx="1080120" cy="1312280"/>
          </a:xfrm>
          <a:prstGeom prst="rect">
            <a:avLst/>
          </a:prstGeom>
          <a:solidFill>
            <a:srgbClr val="CC99FF"/>
          </a:solidFill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05064"/>
            <a:ext cx="1368152" cy="1680646"/>
          </a:xfrm>
          <a:prstGeom prst="rect">
            <a:avLst/>
          </a:prstGeom>
          <a:solidFill>
            <a:srgbClr val="CC99FF"/>
          </a:solidFill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1340768"/>
            <a:ext cx="2113471" cy="1584176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124744"/>
            <a:ext cx="1060723" cy="1402312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0590" y="4005064"/>
            <a:ext cx="1231993" cy="1690241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004050" y="1268761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15616" y="407707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 4</a:t>
            </a:r>
            <a:endParaRPr lang="ru-RU" sz="9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31840" y="1196752"/>
            <a:ext cx="50323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119675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548682"/>
            <a:ext cx="9144000" cy="1008110"/>
          </a:xfrm>
        </p:spPr>
        <p:txBody>
          <a:bodyPr>
            <a:normAutofit/>
          </a:bodyPr>
          <a:lstStyle/>
          <a:p>
            <a:pPr algn="r" eaLnBrk="1" hangingPunct="1">
              <a:tabLst>
                <a:tab pos="630238" algn="l"/>
              </a:tabLs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08.07.2020 года                     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создания зоны комфортного ожидания для родителей(законных представителей)»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7"/>
            <a:ext cx="8686800" cy="359321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процесса____________________________________________________________________________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2001" y="2492897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516216" y="2492896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55576" y="6093296"/>
            <a:ext cx="3782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10-20 мин.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50"/>
            <a:ext cx="347662" cy="285751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699794" y="2564905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41117"/>
              </p:ext>
            </p:extLst>
          </p:nvPr>
        </p:nvGraphicFramePr>
        <p:xfrm>
          <a:off x="1043608" y="1556792"/>
          <a:ext cx="1589569" cy="133309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89569"/>
              </a:tblGrid>
              <a:tr h="286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34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Приходит за ребенком </a:t>
                      </a:r>
                    </a:p>
                    <a:p>
                      <a:pPr marL="0" algn="ctr" defTabSz="914400" rtl="0" eaLnBrk="1" latinLnBrk="0" hangingPunct="1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ДОУ за ребенком</a:t>
                      </a:r>
                      <a:endParaRPr kumimoji="0" lang="ru-RU" sz="9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12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64293"/>
              </p:ext>
            </p:extLst>
          </p:nvPr>
        </p:nvGraphicFramePr>
        <p:xfrm>
          <a:off x="5004050" y="1628800"/>
          <a:ext cx="1513371" cy="1231429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13371"/>
              </a:tblGrid>
              <a:tr h="233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64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Ожидает ребенка </a:t>
                      </a:r>
                    </a:p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в приемной комнате</a:t>
                      </a:r>
                      <a:endParaRPr kumimoji="0" lang="ru-RU" sz="9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33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5-11мин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278650" y="3198297"/>
            <a:ext cx="64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Calibri"/>
                <a:cs typeface="+mn-cs"/>
              </a:rPr>
              <a:t>ЫХО</a:t>
            </a: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02441"/>
              </p:ext>
            </p:extLst>
          </p:nvPr>
        </p:nvGraphicFramePr>
        <p:xfrm>
          <a:off x="2987824" y="4469295"/>
          <a:ext cx="1224136" cy="110355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24136"/>
              </a:tblGrid>
              <a:tr h="271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, ребенок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602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Уходят домой </a:t>
                      </a:r>
                      <a:endParaRPr kumimoji="0" lang="ru-RU" sz="9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71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987824" y="410893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5</a:t>
            </a:r>
            <a:endParaRPr lang="ru-RU" sz="900" b="1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631809" y="4786124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81281"/>
              </p:ext>
            </p:extLst>
          </p:nvPr>
        </p:nvGraphicFramePr>
        <p:xfrm>
          <a:off x="3131840" y="1556794"/>
          <a:ext cx="1424122" cy="140172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424122"/>
              </a:tblGrid>
              <a:tr h="258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24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Ищет способ попасть </a:t>
                      </a:r>
                    </a:p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детский сад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19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1-2мин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1" name="Пятно 1 40"/>
          <p:cNvSpPr/>
          <p:nvPr/>
        </p:nvSpPr>
        <p:spPr>
          <a:xfrm>
            <a:off x="6090481" y="2821381"/>
            <a:ext cx="425734" cy="44085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72047"/>
              </p:ext>
            </p:extLst>
          </p:nvPr>
        </p:nvGraphicFramePr>
        <p:xfrm>
          <a:off x="1115616" y="4437112"/>
          <a:ext cx="1368152" cy="115212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368152"/>
              </a:tblGrid>
              <a:tr h="25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, ребенок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43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Собираются домой</a:t>
                      </a:r>
                      <a:endParaRPr kumimoji="0" lang="ru-RU" sz="9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56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8" name="Пятно 1 37"/>
          <p:cNvSpPr/>
          <p:nvPr/>
        </p:nvSpPr>
        <p:spPr>
          <a:xfrm>
            <a:off x="3604168" y="2795405"/>
            <a:ext cx="453285" cy="38521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3" name="Пятно 1 42"/>
          <p:cNvSpPr/>
          <p:nvPr/>
        </p:nvSpPr>
        <p:spPr>
          <a:xfrm>
            <a:off x="4087959" y="2770229"/>
            <a:ext cx="453285" cy="38521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6" name="Стрелка вправо 55"/>
          <p:cNvSpPr/>
          <p:nvPr/>
        </p:nvSpPr>
        <p:spPr>
          <a:xfrm>
            <a:off x="2483768" y="4797152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27584" y="1581557"/>
            <a:ext cx="219100" cy="13199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ВХОД</a:t>
            </a:r>
            <a:endParaRPr lang="ru-RU" sz="1400" b="1" dirty="0"/>
          </a:p>
        </p:txBody>
      </p:sp>
      <p:sp>
        <p:nvSpPr>
          <p:cNvPr id="39" name="Пятно 1 38"/>
          <p:cNvSpPr/>
          <p:nvPr/>
        </p:nvSpPr>
        <p:spPr>
          <a:xfrm>
            <a:off x="3084545" y="2795405"/>
            <a:ext cx="432046" cy="36003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509120"/>
            <a:ext cx="4673074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1.Временные потери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2.Отсутсвие возможности быстрой связи с сотрудниками ДОУ</a:t>
            </a:r>
          </a:p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3. Отвлечение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сотрудника от выполнения должностных обязанностей</a:t>
            </a:r>
          </a:p>
          <a:p>
            <a:pPr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4.Возникновение конфликтных ситуаций</a:t>
            </a:r>
          </a:p>
          <a:p>
            <a:pPr>
              <a:defRPr/>
            </a:pPr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744298"/>
              </p:ext>
            </p:extLst>
          </p:nvPr>
        </p:nvGraphicFramePr>
        <p:xfrm>
          <a:off x="6983678" y="1629124"/>
          <a:ext cx="1260730" cy="126848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60730"/>
              </a:tblGrid>
              <a:tr h="299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</a:t>
                      </a:r>
                      <a:endParaRPr lang="ru-RU" sz="9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70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Выводит ребенка в приемную комнату</a:t>
                      </a:r>
                      <a:endParaRPr kumimoji="0" lang="ru-RU" sz="9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99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3" name="Пятно 1 52"/>
          <p:cNvSpPr/>
          <p:nvPr/>
        </p:nvSpPr>
        <p:spPr>
          <a:xfrm>
            <a:off x="4999042" y="2866183"/>
            <a:ext cx="432046" cy="36003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4" name="Пятно 1 53"/>
          <p:cNvSpPr/>
          <p:nvPr/>
        </p:nvSpPr>
        <p:spPr>
          <a:xfrm>
            <a:off x="6948264" y="2813597"/>
            <a:ext cx="453285" cy="38521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234692" y="4489665"/>
            <a:ext cx="288032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ВЫХОД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26570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512" y="1124753"/>
            <a:ext cx="8686800" cy="5508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82"/>
            <a:ext cx="347662" cy="285751"/>
          </a:xfrm>
        </p:spPr>
        <p:txBody>
          <a:bodyPr/>
          <a:lstStyle/>
          <a:p>
            <a:pPr algn="ctr">
              <a:defRPr/>
            </a:pPr>
            <a:fld id="{0B9B24B0-89E8-4502-86ED-BC2F7D391267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23794300"/>
              </p:ext>
            </p:extLst>
          </p:nvPr>
        </p:nvGraphicFramePr>
        <p:xfrm>
          <a:off x="214282" y="1428736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ятно 1 10"/>
          <p:cNvSpPr/>
          <p:nvPr/>
        </p:nvSpPr>
        <p:spPr>
          <a:xfrm>
            <a:off x="1907704" y="5517234"/>
            <a:ext cx="481826" cy="56035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771800" y="5589241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3929072"/>
            <a:ext cx="1435030" cy="357191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65" y="2500308"/>
            <a:ext cx="1502479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80112" y="5269872"/>
            <a:ext cx="345638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-342900">
              <a:buFontTx/>
              <a:buAutoNum type="arabicPeriod"/>
              <a:defRPr/>
            </a:pP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1115616" y="5485770"/>
            <a:ext cx="481826" cy="56035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3347864" y="5589241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4</a:t>
            </a:r>
          </a:p>
          <a:p>
            <a:pPr algn="ctr">
              <a:defRPr/>
            </a:pP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4581127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1.Временные потери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2.Отсутсвие возможности быстрой связи с сотрудниками ДОУ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3. Отвлечение сотрудника от выполнения должностных обязанностей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4.Возникновение конфликтных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2654941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3"/>
            <a:ext cx="7931224" cy="5217444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CBC3-7457-4C0F-B76F-C1DD2B9B562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286038"/>
              </p:ext>
            </p:extLst>
          </p:nvPr>
        </p:nvGraphicFramePr>
        <p:xfrm>
          <a:off x="539552" y="762367"/>
          <a:ext cx="8208915" cy="6111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413"/>
                <a:gridCol w="2295369"/>
                <a:gridCol w="2295369"/>
                <a:gridCol w="1702764"/>
              </a:tblGrid>
              <a:tr h="6227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Первопричина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достижение цели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2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1.Временные потери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Задвижка на входных воротах заклинивает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1.Устранение</a:t>
                      </a:r>
                      <a:r>
                        <a:rPr lang="ru-RU" sz="11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заклинивание  задвижки на воротах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2.Установка звонка на входной двери</a:t>
                      </a:r>
                      <a:endParaRPr lang="ru-RU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временных затрат участников процесса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Отсутствие возможности быстрой связи с сотрудниками ДОУ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 или слабость сигнала сотовой связи  на территории поселка</a:t>
                      </a:r>
                      <a:endParaRPr lang="ru-RU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1.Установка дополнительной кнопки вызова сотрудника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2.Нахождение точки в помещении</a:t>
                      </a:r>
                      <a:r>
                        <a:rPr lang="ru-RU" sz="11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ДОУ</a:t>
                      </a: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где хорошо проходит сигнал и установка там телефона</a:t>
                      </a:r>
                      <a:r>
                        <a:rPr lang="ru-RU" sz="11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дежурного сотрудника</a:t>
                      </a:r>
                      <a:endParaRPr lang="ru-RU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возможности быстрого доступа в учреждение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Отвлечение сотрудника от выполнения должностных обязанностей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графика дежурства сотрудников </a:t>
                      </a:r>
                      <a:endParaRPr lang="ru-RU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1.Установка графика дежурства сотрудников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2.Распределение обязанностей между сотрудниками</a:t>
                      </a:r>
                      <a:r>
                        <a:rPr lang="ru-RU" sz="11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более рациональным образом</a:t>
                      </a:r>
                      <a:endParaRPr lang="ru-RU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безопасности участников образовательных отношений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4.Возникновение конфликтных ситуаций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рационально, не продуманно расставлена мебель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1.Перестановка более рациональным способом имеющейся мебели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2.Установка дополнительной мебели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3.Создание условий для комфортного нахождения в зоне ожидания родителей (законных                             представителей)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Устранения причин возникновения конфликтных ситуаций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уровня комфорта для участников процесса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188640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ru-RU" sz="1100" b="1" cap="all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Введение в предметную область</a:t>
            </a:r>
          </a:p>
          <a:p>
            <a:pPr eaLnBrk="0" hangingPunct="0">
              <a:defRPr/>
            </a:pPr>
            <a:r>
              <a:rPr lang="ru-RU" sz="1100" b="1" cap="all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(описание ситуации «как есть»                                                                                                                 </a:t>
            </a:r>
            <a:r>
              <a:rPr lang="ru-RU" sz="11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Анализ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1457453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999042" y="1196751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773825" y="120369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 4</a:t>
            </a:r>
            <a:endParaRPr lang="ru-RU" sz="9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31840" y="1196752"/>
            <a:ext cx="50323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119675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548682"/>
            <a:ext cx="9144000" cy="576063"/>
          </a:xfrm>
        </p:spPr>
        <p:txBody>
          <a:bodyPr>
            <a:noAutofit/>
          </a:bodyPr>
          <a:lstStyle/>
          <a:p>
            <a:pPr>
              <a:tabLst>
                <a:tab pos="630238" algn="l"/>
              </a:tabLs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создания зоны комфортного ожидания для родителей(законных представителей)»      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29.07.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572001" y="2492897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341777" y="2426682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827584" y="6381330"/>
            <a:ext cx="371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4-8 мин.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50"/>
            <a:ext cx="347662" cy="285751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699794" y="2564905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35766"/>
              </p:ext>
            </p:extLst>
          </p:nvPr>
        </p:nvGraphicFramePr>
        <p:xfrm>
          <a:off x="1043608" y="1556792"/>
          <a:ext cx="1589569" cy="133309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89569"/>
              </a:tblGrid>
              <a:tr h="286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  <a:endParaRPr lang="ru-RU" sz="1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34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Приход в ДОУ за ребенком</a:t>
                      </a:r>
                      <a:endParaRPr kumimoji="0" lang="ru-RU" sz="10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12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278650" y="3198297"/>
            <a:ext cx="64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Calibri"/>
                <a:cs typeface="+mn-cs"/>
              </a:rPr>
              <a:t>ЫХО</a:t>
            </a: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04650"/>
              </p:ext>
            </p:extLst>
          </p:nvPr>
        </p:nvGraphicFramePr>
        <p:xfrm>
          <a:off x="6773825" y="1564062"/>
          <a:ext cx="1390038" cy="143289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390038"/>
              </a:tblGrid>
              <a:tr h="337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  <a:endParaRPr lang="ru-RU" sz="1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57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Уходят домой </a:t>
                      </a:r>
                      <a:endParaRPr kumimoji="0" lang="ru-RU" sz="10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37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84213"/>
              </p:ext>
            </p:extLst>
          </p:nvPr>
        </p:nvGraphicFramePr>
        <p:xfrm>
          <a:off x="3131840" y="1556793"/>
          <a:ext cx="1424122" cy="140172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424122"/>
              </a:tblGrid>
              <a:tr h="258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 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24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Выводит ребенка в приемную комнату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19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1-2мин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820691"/>
              </p:ext>
            </p:extLst>
          </p:nvPr>
        </p:nvGraphicFramePr>
        <p:xfrm>
          <a:off x="5006860" y="1556792"/>
          <a:ext cx="1368152" cy="144016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368152"/>
              </a:tblGrid>
              <a:tr h="396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Родитель, ребенок</a:t>
                      </a:r>
                      <a:endParaRPr lang="ru-RU" sz="1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43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Собираются  домой</a:t>
                      </a:r>
                      <a:endParaRPr kumimoji="0" lang="ru-RU" sz="10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500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792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004050" y="1268761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48264" y="1270169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 4</a:t>
            </a:r>
            <a:endParaRPr lang="ru-RU" sz="9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31840" y="1196752"/>
            <a:ext cx="50323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119675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548682"/>
            <a:ext cx="9144000" cy="576063"/>
          </a:xfrm>
        </p:spPr>
        <p:txBody>
          <a:bodyPr>
            <a:noAutofit/>
          </a:bodyPr>
          <a:lstStyle/>
          <a:p>
            <a:pPr>
              <a:tabLst>
                <a:tab pos="630238" algn="l"/>
              </a:tabLst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создания зоны комфортного ожидания для родителей(законных представителей)»    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03.07.2020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7"/>
            <a:ext cx="8686800" cy="359321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будет»)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2001" y="2492897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516216" y="2492896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827584" y="6381330"/>
            <a:ext cx="371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6-12 мин.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50"/>
            <a:ext cx="347662" cy="285751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91680" y="4797152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699794" y="2564905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827584" y="1196752"/>
            <a:ext cx="219100" cy="131997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ВХОД</a:t>
            </a:r>
            <a:endParaRPr lang="ru-RU" sz="1400" b="1" dirty="0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14777"/>
              </p:ext>
            </p:extLst>
          </p:nvPr>
        </p:nvGraphicFramePr>
        <p:xfrm>
          <a:off x="1043608" y="1556792"/>
          <a:ext cx="1589569" cy="133309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89569"/>
              </a:tblGrid>
              <a:tr h="286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  <a:endParaRPr lang="ru-RU" sz="1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34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Приходит в ДОУ</a:t>
                      </a:r>
                    </a:p>
                    <a:p>
                      <a:pPr marL="0" algn="ctr" defTabSz="914400" rtl="0" eaLnBrk="1" latinLnBrk="0" hangingPunct="1"/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ребенком</a:t>
                      </a:r>
                      <a:endParaRPr kumimoji="0" lang="ru-RU" sz="10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12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1-2мин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7406"/>
              </p:ext>
            </p:extLst>
          </p:nvPr>
        </p:nvGraphicFramePr>
        <p:xfrm>
          <a:off x="5004050" y="1628800"/>
          <a:ext cx="1513371" cy="1251749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13371"/>
              </a:tblGrid>
              <a:tr h="233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64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Ждет ребенка в комфортных условиях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33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1-2мин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278650" y="3198297"/>
            <a:ext cx="64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Calibri"/>
                <a:cs typeface="+mn-cs"/>
              </a:rPr>
              <a:t>ЫХО</a:t>
            </a: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30677"/>
              </p:ext>
            </p:extLst>
          </p:nvPr>
        </p:nvGraphicFramePr>
        <p:xfrm>
          <a:off x="2915816" y="3573016"/>
          <a:ext cx="1224136" cy="1152127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24136"/>
              </a:tblGrid>
              <a:tr h="294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  <a:endParaRPr lang="ru-RU" sz="1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63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Уходят домой </a:t>
                      </a:r>
                      <a:endParaRPr kumimoji="0" lang="ru-RU" sz="10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94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126560" y="3198297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</a:t>
            </a:r>
            <a:r>
              <a:rPr lang="ru-RU" sz="900" b="1" dirty="0" smtClean="0"/>
              <a:t>5</a:t>
            </a:r>
            <a:endParaRPr lang="ru-RU" sz="900" b="1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2411762" y="3861049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11562" y="3861049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34582"/>
              </p:ext>
            </p:extLst>
          </p:nvPr>
        </p:nvGraphicFramePr>
        <p:xfrm>
          <a:off x="3131840" y="1556793"/>
          <a:ext cx="1424122" cy="140172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424122"/>
              </a:tblGrid>
              <a:tr h="258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24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Попадает в ДОУ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419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1-2мин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0218"/>
              </p:ext>
            </p:extLst>
          </p:nvPr>
        </p:nvGraphicFramePr>
        <p:xfrm>
          <a:off x="1115616" y="3573017"/>
          <a:ext cx="1368152" cy="115212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368152"/>
              </a:tblGrid>
              <a:tr h="25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, ребенок</a:t>
                      </a:r>
                      <a:endParaRPr lang="ru-RU" sz="1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43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Собираются домой</a:t>
                      </a:r>
                      <a:endParaRPr kumimoji="0" lang="ru-RU" sz="10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56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4139952" y="3573016"/>
            <a:ext cx="288032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ВЫХОД</a:t>
            </a:r>
            <a:endParaRPr lang="ru-RU" sz="1400" b="1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39174"/>
              </p:ext>
            </p:extLst>
          </p:nvPr>
        </p:nvGraphicFramePr>
        <p:xfrm>
          <a:off x="6947061" y="1628800"/>
          <a:ext cx="1513371" cy="13225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13371"/>
              </a:tblGrid>
              <a:tr h="314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764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Выводит ребенка в приемную комнату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33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1-2мин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922492" y="319680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6</a:t>
            </a:r>
          </a:p>
        </p:txBody>
      </p:sp>
    </p:spTree>
    <p:extLst>
      <p:ext uri="{BB962C8B-B14F-4D97-AF65-F5344CB8AC3E}">
        <p14:creationId xmlns:p14="http://schemas.microsoft.com/office/powerpoint/2010/main" val="3192333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92026" y="188640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67777" y="1030486"/>
            <a:ext cx="8636000" cy="51259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397617" y="712891"/>
            <a:ext cx="154341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успеха</a:t>
            </a: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493639" y="3593450"/>
            <a:ext cx="18461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Устранили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неудовлетворенность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эстетическими и информационными условиями нахождения в учреждении во время ожидания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3129037" y="3682015"/>
            <a:ext cx="2379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Увеличили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эффект от реализации процесса на 5000 рублей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6390332" y="3682014"/>
            <a:ext cx="2361672" cy="141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Обеспечили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уровня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комфортными условиями ожидания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до 90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lvl="0">
              <a:lnSpc>
                <a:spcPct val="115000"/>
              </a:lnSpc>
              <a:defRPr/>
            </a:pP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8</a:t>
            </a:fld>
            <a:endParaRPr lang="ru-RU" sz="1400" dirty="0"/>
          </a:p>
        </p:txBody>
      </p:sp>
      <p:sp>
        <p:nvSpPr>
          <p:cNvPr id="3" name="Плюс 2"/>
          <p:cNvSpPr/>
          <p:nvPr/>
        </p:nvSpPr>
        <p:spPr>
          <a:xfrm>
            <a:off x="2259505" y="1871687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5954960" y="1844824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6944" y="1030486"/>
            <a:ext cx="2485536" cy="227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icrosoft Office 20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t="52413" r="59824" b="17829"/>
          <a:stretch/>
        </p:blipFill>
        <p:spPr>
          <a:xfrm>
            <a:off x="3913105" y="1051396"/>
            <a:ext cx="2026651" cy="1074098"/>
          </a:xfrm>
          <a:prstGeom prst="rect">
            <a:avLst/>
          </a:prstGeom>
        </p:spPr>
      </p:pic>
      <p:pic>
        <p:nvPicPr>
          <p:cNvPr id="7" name="Рисунок 6" descr="Microsoft Office 20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34794" r="38595" b="19171"/>
          <a:stretch/>
        </p:blipFill>
        <p:spPr>
          <a:xfrm>
            <a:off x="3941680" y="2113632"/>
            <a:ext cx="2026650" cy="1217092"/>
          </a:xfrm>
          <a:prstGeom prst="rect">
            <a:avLst/>
          </a:prstGeom>
        </p:spPr>
      </p:pic>
      <p:pic>
        <p:nvPicPr>
          <p:cNvPr id="8" name="Рисунок 7" descr="Microsoft Office 201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4803" r="54157" b="8757"/>
          <a:stretch/>
        </p:blipFill>
        <p:spPr>
          <a:xfrm>
            <a:off x="2694877" y="1050306"/>
            <a:ext cx="1246803" cy="2254497"/>
          </a:xfrm>
          <a:prstGeom prst="rect">
            <a:avLst/>
          </a:prstGeom>
        </p:spPr>
      </p:pic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7" y="1116392"/>
            <a:ext cx="1861888" cy="24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323528" y="3971975"/>
            <a:ext cx="8636000" cy="2886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23528" y="1412776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323528" y="980728"/>
            <a:ext cx="1882517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5076056" y="1988840"/>
            <a:ext cx="15578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680641" y="1531459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5188605" y="141890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1835696" y="4099063"/>
            <a:ext cx="1906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5205585" y="400304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 flipH="1">
            <a:off x="2051719" y="4509120"/>
            <a:ext cx="16908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рационально, не продуманно расставлена мебель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704441" y="4285841"/>
            <a:ext cx="1896291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1.Перестановка более рациональным способом имеющейся мебели</a:t>
            </a:r>
          </a:p>
          <a:p>
            <a:pPr lvl="0">
              <a:lnSpc>
                <a:spcPct val="115000"/>
              </a:lnSpc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2.Установка дополнительной мебели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319502" y="2156753"/>
            <a:ext cx="59072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971753" y="4785596"/>
            <a:ext cx="59072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49"/>
          <p:cNvPicPr>
            <a:picLocks noChangeAspect="1" noChangeArrowheads="1"/>
          </p:cNvPicPr>
          <p:nvPr/>
        </p:nvPicPr>
        <p:blipFill>
          <a:blip r:embed="rId6" cstate="print"/>
          <a:srcRect b="24051"/>
          <a:stretch>
            <a:fillRect/>
          </a:stretch>
        </p:blipFill>
        <p:spPr bwMode="auto">
          <a:xfrm>
            <a:off x="6876256" y="5661248"/>
            <a:ext cx="189621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149080"/>
            <a:ext cx="1872208" cy="127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21" name="Picture 1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005064"/>
            <a:ext cx="1584175" cy="13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22" name="Picture 1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373216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23" name="Picture 15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 flipV="1">
            <a:off x="1979712" y="5373216"/>
            <a:ext cx="1335063" cy="122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24" name="Picture 15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5661248"/>
            <a:ext cx="1656184" cy="113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19" name="Picture 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1484784"/>
            <a:ext cx="187978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1412776"/>
            <a:ext cx="1872208" cy="243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4860032" y="1844824"/>
            <a:ext cx="187220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>
              <a:lnSpc>
                <a:spcPct val="115000"/>
              </a:lnSpc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1.Устраненино заклинивание  задвижки на воротах</a:t>
            </a:r>
          </a:p>
          <a:p>
            <a:pPr lvl="0">
              <a:lnSpc>
                <a:spcPct val="115000"/>
              </a:lnSpc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2.Установлен звонок на входной двери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39752" y="198884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Задвижка на входных воротах заклинивает</a:t>
            </a:r>
          </a:p>
        </p:txBody>
      </p:sp>
    </p:spTree>
    <p:extLst>
      <p:ext uri="{BB962C8B-B14F-4D97-AF65-F5344CB8AC3E}">
        <p14:creationId xmlns:p14="http://schemas.microsoft.com/office/powerpoint/2010/main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965</Words>
  <Application>Microsoft Office PowerPoint</Application>
  <PresentationFormat>Экран (4:3)</PresentationFormat>
  <Paragraphs>312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1_Тема Office</vt:lpstr>
      <vt:lpstr>2_Тема Office</vt:lpstr>
      <vt:lpstr>think-cell Slide</vt:lpstr>
      <vt:lpstr>Паспорт проекта «Оптимизация процесса создания зоны комфортного ожидания для родителей(законных представителей)» </vt:lpstr>
      <vt:lpstr>Команда проекта </vt:lpstr>
      <vt:lpstr>08.07.2020 года                      «Оптимизация процесса создания зоны комфортного ожидания для родителей(законных представителей)»  </vt:lpstr>
      <vt:lpstr>Пирамида проблем</vt:lpstr>
      <vt:lpstr>Презентация PowerPoint</vt:lpstr>
      <vt:lpstr>КАРТА ИДЕАЛЬНОГО СОСТОЯНИЯ  «Оптимизация процесса создания зоны комфортного ожидания для родителей(законных представителей)»        29.07. 2020 года</vt:lpstr>
      <vt:lpstr>КАРТА ЦЕЛЕВОГО СОСТОЯНИЯ ПРОЦЕССА «Оптимизация процесса создания зоны комфортного ожидания для родителей(законных представителей)»      03.07.2020 года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elena</cp:lastModifiedBy>
  <cp:revision>308</cp:revision>
  <cp:lastPrinted>2019-10-25T10:22:43Z</cp:lastPrinted>
  <dcterms:created xsi:type="dcterms:W3CDTF">2018-08-20T14:01:12Z</dcterms:created>
  <dcterms:modified xsi:type="dcterms:W3CDTF">2020-12-02T14:42:26Z</dcterms:modified>
</cp:coreProperties>
</file>