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2"/>
  </p:notesMasterIdLst>
  <p:sldIdLst>
    <p:sldId id="260" r:id="rId8"/>
    <p:sldId id="262" r:id="rId9"/>
    <p:sldId id="310" r:id="rId10"/>
    <p:sldId id="311" r:id="rId11"/>
    <p:sldId id="312" r:id="rId12"/>
    <p:sldId id="313" r:id="rId13"/>
    <p:sldId id="314" r:id="rId14"/>
    <p:sldId id="315" r:id="rId15"/>
    <p:sldId id="289" r:id="rId16"/>
    <p:sldId id="290" r:id="rId17"/>
    <p:sldId id="291" r:id="rId18"/>
    <p:sldId id="317" r:id="rId19"/>
    <p:sldId id="292" r:id="rId20"/>
    <p:sldId id="293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A0000"/>
    <a:srgbClr val="FF3737"/>
    <a:srgbClr val="E60000"/>
    <a:srgbClr val="CC99FF"/>
    <a:srgbClr val="FF5757"/>
    <a:srgbClr val="FF99FF"/>
    <a:srgbClr val="EDF58B"/>
    <a:srgbClr val="DBE6C4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3" autoAdjust="0"/>
    <p:restoredTop sz="94660"/>
  </p:normalViewPr>
  <p:slideViewPr>
    <p:cSldViewPr>
      <p:cViewPr>
        <p:scale>
          <a:sx n="100" d="100"/>
          <a:sy n="100" d="100"/>
        </p:scale>
        <p:origin x="-528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dirty="0" smtClean="0">
            <a:solidFill>
              <a:schemeClr val="bg1"/>
            </a:solidFill>
          </a:endParaRPr>
        </a:p>
        <a:p>
          <a:pPr marL="0" marR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dirty="0" smtClean="0">
            <a:solidFill>
              <a:schemeClr val="bg1"/>
            </a:solidFill>
          </a:endParaRP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 custScaleY="89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 custScaleY="98388" custLinFactNeighborX="776" custLinFactNeighborY="-1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ScaleY="114973" custLinFactNeighborX="-4021" custLinFactNeighborY="-22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019EF2-91C4-4A02-9389-F6AE751F000E}" type="presOf" srcId="{3F883D72-AB51-44A3-BB69-C25E95E42149}" destId="{CC9EFA65-A778-457A-93C6-B9548DB6D4C8}" srcOrd="0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B46ED2B6-EFF9-43D4-AB58-A5FDE3018EC9}" type="presOf" srcId="{2BCEAB64-79E1-4190-90C6-94A8105E1D4B}" destId="{EBBA0041-A843-441C-87AB-8F637576AE6A}" srcOrd="0" destOrd="0" presId="urn:microsoft.com/office/officeart/2005/8/layout/pyramid1"/>
    <dgm:cxn modelId="{59FD178E-FD80-446F-88E6-62FBF269F647}" type="presOf" srcId="{3F883D72-AB51-44A3-BB69-C25E95E42149}" destId="{0705155B-A724-47C1-A128-C5DF09EE6B97}" srcOrd="1" destOrd="0" presId="urn:microsoft.com/office/officeart/2005/8/layout/pyramid1"/>
    <dgm:cxn modelId="{DE69E844-6A30-4209-B410-EFF4D8F85062}" type="presOf" srcId="{4910AFE8-F8C6-4CA2-8717-10C0C4F9D54E}" destId="{7C3E26E5-8345-4B58-ADD7-8E425EA260AA}" srcOrd="0" destOrd="0" presId="urn:microsoft.com/office/officeart/2005/8/layout/pyramid1"/>
    <dgm:cxn modelId="{2A7A5B2A-361C-4162-9F28-960B744182F0}" type="presOf" srcId="{BE6152E8-A7B0-429C-AE48-E84F07208D3F}" destId="{AE7E8AE7-164D-44BD-BE40-BDE74B4818F7}" srcOrd="1" destOrd="0" presId="urn:microsoft.com/office/officeart/2005/8/layout/pyramid1"/>
    <dgm:cxn modelId="{F9454D7A-528E-4B31-8657-FD4F4AE30CF5}" type="presOf" srcId="{BE6152E8-A7B0-429C-AE48-E84F07208D3F}" destId="{41B0729E-585F-4A7E-A894-AA6DFF53CF58}" srcOrd="0" destOrd="0" presId="urn:microsoft.com/office/officeart/2005/8/layout/pyramid1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3B45DA90-50B5-44CC-8AE8-0AED17ED422F}" type="presOf" srcId="{2BCEAB64-79E1-4190-90C6-94A8105E1D4B}" destId="{2B7C2DCE-4CF1-4FE5-90E9-E7B7B569F09C}" srcOrd="1" destOrd="0" presId="urn:microsoft.com/office/officeart/2005/8/layout/pyramid1"/>
    <dgm:cxn modelId="{0C05225F-31EB-46C1-A319-864A3E1E1228}" type="presParOf" srcId="{7C3E26E5-8345-4B58-ADD7-8E425EA260AA}" destId="{04E3F3C2-2FFE-4908-A86D-328E43B3294A}" srcOrd="0" destOrd="0" presId="urn:microsoft.com/office/officeart/2005/8/layout/pyramid1"/>
    <dgm:cxn modelId="{31F0A105-18A4-4D0A-ADE3-D6AADDA76B9A}" type="presParOf" srcId="{04E3F3C2-2FFE-4908-A86D-328E43B3294A}" destId="{41B0729E-585F-4A7E-A894-AA6DFF53CF58}" srcOrd="0" destOrd="0" presId="urn:microsoft.com/office/officeart/2005/8/layout/pyramid1"/>
    <dgm:cxn modelId="{93425880-0A61-44B6-8D8D-3410FFA1EC15}" type="presParOf" srcId="{04E3F3C2-2FFE-4908-A86D-328E43B3294A}" destId="{AE7E8AE7-164D-44BD-BE40-BDE74B4818F7}" srcOrd="1" destOrd="0" presId="urn:microsoft.com/office/officeart/2005/8/layout/pyramid1"/>
    <dgm:cxn modelId="{40240769-CF0C-4A63-B8AF-7A1D6B92FB37}" type="presParOf" srcId="{7C3E26E5-8345-4B58-ADD7-8E425EA260AA}" destId="{189E913C-2543-4D0F-9CBF-BF9B2CF8E0DA}" srcOrd="1" destOrd="0" presId="urn:microsoft.com/office/officeart/2005/8/layout/pyramid1"/>
    <dgm:cxn modelId="{2E6DC1B2-DD13-4DB9-97BF-D7AFE0FECCCA}" type="presParOf" srcId="{189E913C-2543-4D0F-9CBF-BF9B2CF8E0DA}" destId="{EBBA0041-A843-441C-87AB-8F637576AE6A}" srcOrd="0" destOrd="0" presId="urn:microsoft.com/office/officeart/2005/8/layout/pyramid1"/>
    <dgm:cxn modelId="{D7EF1A8A-E302-4B7E-8A64-C3890B3D8B4C}" type="presParOf" srcId="{189E913C-2543-4D0F-9CBF-BF9B2CF8E0DA}" destId="{2B7C2DCE-4CF1-4FE5-90E9-E7B7B569F09C}" srcOrd="1" destOrd="0" presId="urn:microsoft.com/office/officeart/2005/8/layout/pyramid1"/>
    <dgm:cxn modelId="{CDFB839E-D90A-455A-99FD-AE44444D1E8A}" type="presParOf" srcId="{7C3E26E5-8345-4B58-ADD7-8E425EA260AA}" destId="{C7701B75-B313-4FD6-9404-F77707EEE284}" srcOrd="2" destOrd="0" presId="urn:microsoft.com/office/officeart/2005/8/layout/pyramid1"/>
    <dgm:cxn modelId="{E7BFCE5D-9CE4-4996-8B88-CE936272C262}" type="presParOf" srcId="{C7701B75-B313-4FD6-9404-F77707EEE284}" destId="{CC9EFA65-A778-457A-93C6-B9548DB6D4C8}" srcOrd="0" destOrd="0" presId="urn:microsoft.com/office/officeart/2005/8/layout/pyramid1"/>
    <dgm:cxn modelId="{46D5CCDE-B3D9-43C7-865B-8DAE7C9F312B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875538" y="0"/>
          <a:ext cx="1577515" cy="1394996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5538" y="0"/>
        <a:ext cx="1577515" cy="1394996"/>
      </dsp:txXfrm>
    </dsp:sp>
    <dsp:sp modelId="{EBBA0041-A843-441C-87AB-8F637576AE6A}">
      <dsp:nvSpPr>
        <dsp:cNvPr id="0" name=""/>
        <dsp:cNvSpPr/>
      </dsp:nvSpPr>
      <dsp:spPr>
        <a:xfrm>
          <a:off x="1036328" y="1392540"/>
          <a:ext cx="3307264" cy="1529616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5099" y="1392540"/>
        <a:ext cx="2149721" cy="1529616"/>
      </dsp:txXfrm>
    </dsp:sp>
    <dsp:sp modelId="{CC9EFA65-A778-457A-93C6-B9548DB6D4C8}">
      <dsp:nvSpPr>
        <dsp:cNvPr id="0" name=""/>
        <dsp:cNvSpPr/>
      </dsp:nvSpPr>
      <dsp:spPr>
        <a:xfrm>
          <a:off x="0" y="2888948"/>
          <a:ext cx="5328591" cy="1787459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1400" b="1" kern="1200" dirty="0" smtClean="0">
            <a:solidFill>
              <a:schemeClr val="bg1"/>
            </a:solidFill>
          </a:endParaRPr>
        </a:p>
        <a:p>
          <a:pPr marL="0" marR="0" lvl="0" indent="0" algn="ctr" defTabSz="6223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>
            <a:solidFill>
              <a:schemeClr val="bg1"/>
            </a:solidFill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2503" y="2888948"/>
        <a:ext cx="3463584" cy="178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C563A-92D2-414E-B182-3CB43B38B3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468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2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2156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059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7567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32015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6992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2421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8238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5634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962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6517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137901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65799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33013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8960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5339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3962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061404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494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4066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4457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20675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1040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132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4040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57109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9465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0865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9661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63693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74011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4161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89038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053723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140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7454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23842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0362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05615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02.12.2020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883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3602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97823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7968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9245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54639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055581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21150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70945"/>
      </p:ext>
    </p:extLst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193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02.12.2020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4855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4337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7100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36349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3849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6684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83750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2766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3799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4452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02.12.2020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94347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78660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9743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47431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074654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04298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62971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4828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02.12.2020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7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1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3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3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1.emf"/><Relationship Id="rId10" Type="http://schemas.openxmlformats.org/officeDocument/2006/relationships/image" Target="../media/image19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11.emf"/><Relationship Id="rId10" Type="http://schemas.openxmlformats.org/officeDocument/2006/relationships/image" Target="../media/image25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11" Type="http://schemas.openxmlformats.org/officeDocument/2006/relationships/image" Target="../media/image30.png"/><Relationship Id="rId5" Type="http://schemas.openxmlformats.org/officeDocument/2006/relationships/image" Target="../media/image11.emf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23316" y="116633"/>
            <a:ext cx="8648700" cy="109342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перемещения родителей (законных представителей)</a:t>
            </a:r>
            <a:b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внутреннем и внешнем пространстве ДОО за счет внедрения элементов удобной логистики»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23954" y="1038659"/>
            <a:ext cx="8636000" cy="16827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23954" y="2811169"/>
            <a:ext cx="8640100" cy="16696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79367" y="1076367"/>
            <a:ext cx="1956386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 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35801" y="4566936"/>
            <a:ext cx="8652421" cy="698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-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сокращение маршрутов движения по территории ДОО и обеспечение удобной логистики внутреннего и внешнего пространства ДОО не менее, чем на 85-90 % .</a:t>
            </a:r>
            <a:endParaRPr lang="ru-RU" sz="1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340401" y="2777427"/>
            <a:ext cx="2744069" cy="3401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 процесса: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279366" y="4566936"/>
            <a:ext cx="1388190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235752" y="1165876"/>
            <a:ext cx="52885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органа местного  самоуправления: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образовательной организации:</a:t>
            </a:r>
          </a:p>
          <a:p>
            <a:pPr lvl="0"/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«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</a:t>
            </a:r>
            <a:r>
              <a:rPr lang="ru-RU" sz="1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с.Терновка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Яковлевского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процесса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 прихода родителя (законного представителя) за ребенком на площадку до ухода домой.</a:t>
            </a:r>
            <a:endParaRPr lang="ru-RU" sz="1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начала  проекта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22.06.2020 г.</a:t>
            </a:r>
          </a:p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окончания проекта</a:t>
            </a:r>
            <a:r>
              <a:rPr lang="ru-RU" sz="11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20.11.2020 </a:t>
            </a:r>
            <a:r>
              <a:rPr lang="ru-RU" sz="1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223954" y="3017996"/>
            <a:ext cx="8517699" cy="164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Излишние перемещения родителей (законных представителей) во время прихода за детьми из-за отсутствия элементов удобной логистики в течение 10 мин.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Arial"/>
              </a:rPr>
              <a:t>Обеспечение логистики внутреннего и внешнего пространства ДОО составляет 25%.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Возникновение ситуации недопонимания между сотрудниками и родителями (законными представителями) до 20%.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Количество штатной единицы по должности вахтера составляет 0,25 ставки, что не соответствует потребностям ДОО.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По результатам анкетирования удовлетворенность родителей (законных представителей) удобной логистикой внутреннего и внешнего пространства ДОО составляет 25%.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31097" y="5364494"/>
            <a:ext cx="8621713" cy="13155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357963" y="5391990"/>
            <a:ext cx="1850868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проекта:</a:t>
            </a:r>
            <a:endParaRPr lang="ru-RU" sz="1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7650" y="5677515"/>
            <a:ext cx="862872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1. Сокращение времени передвижения родителей (законных представителей) во внутреннем и внешнем пространстве ДОО.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Экономический эффект от разработки лидерской командой макетов элементов удобной логистики составил 3800 руб.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3. Результативность  удовлетворенности родителей (законных представителей) элементами удобной логистики  внутреннего и внешнего пространства ДОО составит 85-90 %.</a:t>
            </a:r>
            <a:endParaRPr lang="ru-RU" sz="11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210059"/>
            <a:ext cx="1232097" cy="12828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3652"/>
            <a:ext cx="918947" cy="126188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748558"/>
            <a:ext cx="8688388" cy="25323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5040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4475" y="1361736"/>
            <a:ext cx="8688388" cy="2648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467544" y="12891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588669" y="1459406"/>
            <a:ext cx="146999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шаблон текста об информировании родителей через мессенджеры и информационный электронный буклет «</a:t>
            </a:r>
            <a:r>
              <a:rPr lang="ru-RU" sz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Поисковичок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467602" y="1052736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5855271" y="1064068"/>
            <a:ext cx="1185539" cy="28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1896958" y="3797319"/>
            <a:ext cx="1906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5573375" y="3789040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10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 flipH="1">
            <a:off x="2116504" y="4177138"/>
            <a:ext cx="1690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плана-схемы поиска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623284" y="3900140"/>
            <a:ext cx="15360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план-схема  и информационный стенд с </a:t>
            </a:r>
            <a:r>
              <a:rPr lang="en-US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-кодом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1999668" y="1678215"/>
            <a:ext cx="21964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родителем отсутствующих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группа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46932" y="2126038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820619" y="4615146"/>
            <a:ext cx="59072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76" name="Picture 2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187" y="4226220"/>
            <a:ext cx="1665598" cy="179659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2" name="Picture 2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537" y="5713515"/>
            <a:ext cx="274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86" name="Picture 2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3" y="1678215"/>
            <a:ext cx="1555091" cy="189480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95" name="Picture 2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297" y="1483988"/>
            <a:ext cx="994339" cy="176873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C:\Users\elena\Downloads\IMG_20201126_19153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58086"/>
            <a:ext cx="1299711" cy="1014930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5" name="Рисунок 24" descr="C:\Users\elena\Desktop\26-11-2020_18-01-09\IMG-20201126-WA003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3" y="4177139"/>
            <a:ext cx="1518045" cy="181101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96863" y="3759598"/>
            <a:ext cx="8669343" cy="259347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30868" y="1249047"/>
            <a:ext cx="8636000" cy="24614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427984" y="1599783"/>
            <a:ext cx="15253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Изготовлены указатели движений в ДОО и </a:t>
            </a:r>
          </a:p>
          <a:p>
            <a:pPr lvl="0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экраны –навигаторы групп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332640" y="1281193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6008022" y="1255601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1733433" y="3759598"/>
            <a:ext cx="16188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6160314" y="3759599"/>
            <a:ext cx="88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11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860135" y="4963373"/>
            <a:ext cx="17486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навигации  и удобной логистики в ДОО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210652" y="4223698"/>
            <a:ext cx="1620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мастер-класс для педагогов ДОО на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методическом объединении  Учреждения</a:t>
            </a:r>
          </a:p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110505" y="1666132"/>
            <a:ext cx="1850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Отвлечение сотрудников от выполнения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основных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 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63" name="Picture 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01" y="1964398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64" name="Picture 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01" y="4774664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6" name="Picture 2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85925"/>
            <a:ext cx="1642961" cy="17430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9" name="Picture 2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712" y="2199947"/>
            <a:ext cx="1228273" cy="133773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0" name="Picture 2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506" y="1393713"/>
            <a:ext cx="1298001" cy="1712913"/>
          </a:xfrm>
          <a:prstGeom prst="rect">
            <a:avLst/>
          </a:prstGeom>
          <a:noFill/>
          <a:ln w="19050">
            <a:solidFill>
              <a:srgbClr val="FF373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C:\Users\elena\Downloads\Screenshot_20201126_195329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65" y="4159026"/>
            <a:ext cx="2629983" cy="1840875"/>
          </a:xfrm>
          <a:prstGeom prst="rect">
            <a:avLst/>
          </a:prstGeom>
          <a:noFill/>
          <a:ln w="19050">
            <a:solidFill>
              <a:srgbClr val="FA0000"/>
            </a:solidFill>
          </a:ln>
        </p:spPr>
      </p:pic>
      <p:pic>
        <p:nvPicPr>
          <p:cNvPr id="25" name="Рисунок 24" descr="спорить человек 2 иллюстрация штока. иллюстрации насчитывающей ...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4192553"/>
            <a:ext cx="1526540" cy="163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396318" y="3708895"/>
            <a:ext cx="8636000" cy="2593470"/>
          </a:xfrm>
          <a:prstGeom prst="rect">
            <a:avLst/>
          </a:prstGeom>
          <a:ln w="19050">
            <a:solidFill>
              <a:srgbClr val="FF373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 путеводитель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территории ДОО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620688"/>
            <a:ext cx="8648700" cy="4397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96318" y="1247462"/>
            <a:ext cx="8636000" cy="246143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882517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427984" y="1748957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 </a:t>
            </a:r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2332640" y="1281193"/>
            <a:ext cx="10398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6008022" y="1255601"/>
            <a:ext cx="10398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1733433" y="3759598"/>
            <a:ext cx="16188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6160314" y="3759599"/>
            <a:ext cx="887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12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2001391" y="2407148"/>
            <a:ext cx="1748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информации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427984" y="2212994"/>
            <a:ext cx="1620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деловая игра для старших дошкольников «Юный логист»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2110505" y="1804631"/>
            <a:ext cx="12417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63" name="Picture 7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01" y="1964398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64" name="Picture 7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453" y="4774664"/>
            <a:ext cx="615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00" name="Picture 2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6260"/>
            <a:ext cx="1511511" cy="12858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12" name="Picture 2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07" y="2225875"/>
            <a:ext cx="1622425" cy="128587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 descr="спорить человек 2 иллюстрация штока. иллюстрации насчитывающей ...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51" y="1748957"/>
            <a:ext cx="1526540" cy="163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72" y="4231739"/>
            <a:ext cx="1858963" cy="1390650"/>
          </a:xfrm>
          <a:prstGeom prst="rect">
            <a:avLst/>
          </a:prstGeom>
          <a:noFill/>
          <a:ln w="19050">
            <a:solidFill>
              <a:srgbClr val="FA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48958" y="5160724"/>
            <a:ext cx="1748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элементов удобной логистики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C:\Users\elena\Downloads\План схема площадок МБДОУ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549" y="4400311"/>
            <a:ext cx="1148715" cy="152082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81" y="3898097"/>
            <a:ext cx="1481041" cy="197237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9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rgbClr val="FF99FF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182" y="1905000"/>
            <a:ext cx="1310006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3" y="1436689"/>
            <a:ext cx="2200274" cy="889000"/>
          </a:xfrm>
          <a:prstGeom prst="rect">
            <a:avLst/>
          </a:prstGeom>
          <a:solidFill>
            <a:srgbClr val="FF99FF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родителей (законных представителей) во внутреннем и внешнем пространстве ДОО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(июнь 2020 г.)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64063" y="1522413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22675" y="2686050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5725" y="2564904"/>
            <a:ext cx="2208212" cy="722809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родителя за ребёнком на территорию ДОО,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Прямая соединительная линия 56"/>
          <p:cNvCxnSpPr>
            <a:endCxn id="55" idx="2"/>
          </p:cNvCxnSpPr>
          <p:nvPr/>
        </p:nvCxnSpPr>
        <p:spPr>
          <a:xfrm flipV="1">
            <a:off x="2293938" y="2986882"/>
            <a:ext cx="1328737" cy="5556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496"/>
            <a:ext cx="9053513" cy="76619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22675" y="3475437"/>
            <a:ext cx="755650" cy="577726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3663" y="3429001"/>
            <a:ext cx="2200274" cy="683418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ребёнка в здании ДОО, мин 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293937" y="3764300"/>
            <a:ext cx="1328738" cy="641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115300" y="1411809"/>
            <a:ext cx="936625" cy="936625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05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70921" y="1467893"/>
            <a:ext cx="2389187" cy="913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Перемещение родителей (законных представителей) во внутреннем и внешнем пространстве ДОО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(ноябрь 2020 г.)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137525" y="2713037"/>
            <a:ext cx="831850" cy="601663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95838" y="2564904"/>
            <a:ext cx="2216150" cy="722809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 родителя за ребёнком на территорию ДОО,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cxnSp>
        <p:nvCxnSpPr>
          <p:cNvPr id="52" name="Прямая соединительная линия 51"/>
          <p:cNvCxnSpPr>
            <a:endCxn id="50" idx="2"/>
          </p:cNvCxnSpPr>
          <p:nvPr/>
        </p:nvCxnSpPr>
        <p:spPr>
          <a:xfrm flipV="1">
            <a:off x="6996385" y="3013869"/>
            <a:ext cx="1141140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175625" y="3467820"/>
            <a:ext cx="793750" cy="61371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795838" y="3429002"/>
            <a:ext cx="2216150" cy="683418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места нахождения группы с помощью элементов удобной логистики 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 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092950" y="3770711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5724" y="692696"/>
            <a:ext cx="9058275" cy="616413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467544" y="807650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БЫЛО: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762673" y="807650"/>
            <a:ext cx="32389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СТАЛО:</a:t>
            </a:r>
            <a:endParaRPr lang="ru-RU" sz="1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14300" y="4291013"/>
            <a:ext cx="2179638" cy="650155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родителя к указанному месту на территории,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2293938" y="4581128"/>
            <a:ext cx="1262857" cy="1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2293938" y="5301208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3649291" y="5085183"/>
            <a:ext cx="755650" cy="610767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3622675" y="4280295"/>
            <a:ext cx="755650" cy="601663"/>
          </a:xfrm>
          <a:prstGeom prst="flowChartConnector">
            <a:avLst/>
          </a:prstGeom>
          <a:solidFill>
            <a:srgbClr val="FFCCFF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rot="10800000" flipV="1">
            <a:off x="4795838" y="4291012"/>
            <a:ext cx="2216150" cy="590945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родителя к месту нахождения группы, </a:t>
            </a:r>
            <a:r>
              <a:rPr lang="ru-RU" sz="1200" b="1" dirty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</a:p>
        </p:txBody>
      </p:sp>
      <p:sp>
        <p:nvSpPr>
          <p:cNvPr id="67" name="Прямоугольник 66"/>
          <p:cNvSpPr/>
          <p:nvPr/>
        </p:nvSpPr>
        <p:spPr>
          <a:xfrm rot="10800000" flipV="1">
            <a:off x="4795838" y="5085181"/>
            <a:ext cx="2216150" cy="610767"/>
          </a:xfrm>
          <a:prstGeom prst="rect">
            <a:avLst/>
          </a:prstGeom>
          <a:solidFill>
            <a:srgbClr val="DBE6C4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домой,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7104063" y="4571602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26288" y="5301607"/>
            <a:ext cx="1011237" cy="7937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Блок-схема: узел 78"/>
          <p:cNvSpPr/>
          <p:nvPr/>
        </p:nvSpPr>
        <p:spPr>
          <a:xfrm>
            <a:off x="8175625" y="4994349"/>
            <a:ext cx="793750" cy="613717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8137525" y="4232907"/>
            <a:ext cx="793750" cy="611659"/>
          </a:xfrm>
          <a:prstGeom prst="flowChartConnector">
            <a:avLst/>
          </a:prstGeom>
          <a:solidFill>
            <a:srgbClr val="DBE6C4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 rot="10800000" flipV="1">
            <a:off x="158748" y="5093568"/>
            <a:ext cx="2135190" cy="711696"/>
          </a:xfrm>
          <a:prstGeom prst="rect">
            <a:avLst/>
          </a:prstGeom>
          <a:solidFill>
            <a:srgbClr val="FFCCFF"/>
          </a:solidFill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algn="ctr">
              <a:defRPr/>
            </a:pPr>
            <a:r>
              <a:rPr lang="ru-RU" sz="1200" b="1" dirty="0" smtClean="0">
                <a:solidFill>
                  <a:srgbClr val="464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домой, мин</a:t>
            </a:r>
            <a:endParaRPr lang="ru-RU" sz="1200" b="1" dirty="0">
              <a:solidFill>
                <a:srgbClr val="46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6319" y="6370134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13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4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1507030"/>
            <a:ext cx="387117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ЭФФЕКТЫ:</a:t>
            </a:r>
            <a:r>
              <a:rPr lang="ru-RU" alt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solidFill>
                <a:srgbClr val="FF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solidFill>
                <a:srgbClr val="C00000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передвижения родителей (законных представителей) во внутреннем и внешнем пространстве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</a:t>
            </a: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от разработки лидерской командой макетов элементов удобной </a:t>
            </a:r>
            <a:r>
              <a:rPr lang="ru-RU" alt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логистики</a:t>
            </a: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rgbClr val="FA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 удовлетворенности родителей (законных представителей) элементами удобной логистики  внутреннего и внешнего пространства ДОО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8897" y="1855922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6521128" y="3140968"/>
            <a:ext cx="365135" cy="43204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628801"/>
            <a:ext cx="1584176" cy="16561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385442" y="1855922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47%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573016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-18 мин.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протекания процесса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6319" y="6370134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14</a:t>
            </a:fld>
            <a:endParaRPr lang="ru-RU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595690" y="4459181"/>
            <a:ext cx="372725" cy="432048"/>
          </a:xfrm>
          <a:prstGeom prst="downArrow">
            <a:avLst>
              <a:gd name="adj1" fmla="val 50000"/>
              <a:gd name="adj2" fmla="val 4779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44475" y="3639418"/>
            <a:ext cx="8621712" cy="26526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70210" y="882309"/>
            <a:ext cx="8597230" cy="2136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497412" y="875635"/>
            <a:ext cx="213773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497412" y="3571234"/>
            <a:ext cx="2179674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3531791" y="2470028"/>
            <a:ext cx="15382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Черняева </a:t>
            </a:r>
            <a:r>
              <a:rPr lang="ru-RU" altLang="ru-RU" sz="10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аталья Евгеньевна,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</a:t>
            </a:r>
            <a:endParaRPr lang="ru-RU" altLang="ru-RU" sz="1000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531791" y="914986"/>
            <a:ext cx="1538288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проекта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6122761" y="2455960"/>
            <a:ext cx="179037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Осокина Елена Владимировна,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667712" y="914986"/>
            <a:ext cx="2216656" cy="1692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1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</a:t>
            </a:r>
            <a:endParaRPr lang="en-US" altLang="ru-RU" sz="1100" b="1" kern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829988" y="5626676"/>
            <a:ext cx="127233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Медведева Татьяна Николаевна, воспитатель</a:t>
            </a:r>
            <a:endParaRPr lang="ru-RU" altLang="ru-RU" sz="1000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4837151" y="5575512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Дурнеску</a:t>
            </a: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Васильевна,</a:t>
            </a:r>
            <a:endParaRPr lang="ru-RU" altLang="ru-RU" sz="1000" b="1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altLang="ru-RU" sz="1000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2756547" y="5609545"/>
            <a:ext cx="150185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Пенькова</a:t>
            </a: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Зоя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воспиоровтатель</a:t>
            </a:r>
            <a:endParaRPr lang="ru-RU" altLang="ru-RU" sz="1000" kern="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29" y="1138081"/>
            <a:ext cx="928737" cy="127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94" y="4061361"/>
            <a:ext cx="998549" cy="149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053" y="1136518"/>
            <a:ext cx="940578" cy="127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12" y="1382468"/>
            <a:ext cx="2137739" cy="145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56" y="4061361"/>
            <a:ext cx="956869" cy="1463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5385" y="3799035"/>
            <a:ext cx="1664702" cy="21129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3054" y="5534813"/>
            <a:ext cx="1499746" cy="579170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92" y="4031563"/>
            <a:ext cx="1137471" cy="149379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786182" y="157161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72330" y="1571612"/>
            <a:ext cx="61504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 </a:t>
            </a:r>
            <a:r>
              <a:rPr lang="ru-RU" sz="900" b="1" dirty="0" smtClean="0">
                <a:solidFill>
                  <a:prstClr val="white"/>
                </a:solidFill>
              </a:rPr>
              <a:t>5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1500174"/>
            <a:ext cx="503238" cy="34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57161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764705"/>
            <a:ext cx="9144000" cy="576063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процесса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перемещения родителей (законных представителей) во внутреннем и внешнем пространстве ДОО за счёт внедрения элементов удобной логистики»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24.06.2020 года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72198" y="285728"/>
            <a:ext cx="2614602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59832" y="2462761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803636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37882" y="6165304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20-34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5722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3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55970" y="5157192"/>
            <a:ext cx="5688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Arial" pitchFamily="34" charset="0"/>
              </a:rPr>
              <a:t>Отсутствие детей  на месте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cs typeface="Times New Roman" panose="02020603050405020304" pitchFamily="18" charset="0"/>
              </a:rPr>
              <a:t>2.   Отсутствие системы поиска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 Временные потери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Отсутствие информации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Отсутствие элементов удобной логистики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47664" y="2463864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6748" y="2009243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ВХОД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21551" y="3580179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ВЫХОД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/>
          </p:nvPr>
        </p:nvGraphicFramePr>
        <p:xfrm>
          <a:off x="1954055" y="1919399"/>
          <a:ext cx="1105777" cy="14004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105777"/>
              </a:tblGrid>
              <a:tr h="267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5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Идёт  в здание  ДОО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/>
          </p:nvPr>
        </p:nvGraphicFramePr>
        <p:xfrm>
          <a:off x="3496268" y="1931975"/>
          <a:ext cx="1279343" cy="141911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9343"/>
              </a:tblGrid>
              <a:tr h="21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72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Направляется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группу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/>
          </p:nvPr>
        </p:nvGraphicFramePr>
        <p:xfrm>
          <a:off x="6781819" y="1954804"/>
          <a:ext cx="1246565" cy="140218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46565"/>
              </a:tblGrid>
              <a:tr h="230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554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Обращается к сотруднику за помощью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6-7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/>
          </p:nvPr>
        </p:nvGraphicFramePr>
        <p:xfrm>
          <a:off x="367372" y="1908587"/>
          <a:ext cx="1219422" cy="144604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19422"/>
              </a:tblGrid>
              <a:tr h="240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84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 за ребёнком 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площадку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/>
          </p:nvPr>
        </p:nvGraphicFramePr>
        <p:xfrm>
          <a:off x="5156067" y="1961244"/>
          <a:ext cx="1277466" cy="140905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24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 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54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Ищет информацию о месте  нахождения детей на стенде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родителей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9" name="Стрелка вправо 58"/>
          <p:cNvSpPr/>
          <p:nvPr/>
        </p:nvSpPr>
        <p:spPr>
          <a:xfrm>
            <a:off x="6429388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157161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61" name="Пятно 1 60"/>
          <p:cNvSpPr/>
          <p:nvPr/>
        </p:nvSpPr>
        <p:spPr>
          <a:xfrm>
            <a:off x="2768527" y="2775235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51" name="Пятно 1 50"/>
          <p:cNvSpPr/>
          <p:nvPr/>
        </p:nvSpPr>
        <p:spPr>
          <a:xfrm>
            <a:off x="1214414" y="2857496"/>
            <a:ext cx="468922" cy="5064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7" name="Пятно 1 56"/>
          <p:cNvSpPr/>
          <p:nvPr/>
        </p:nvSpPr>
        <p:spPr>
          <a:xfrm>
            <a:off x="6179355" y="2857495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5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29" name="Пятно 1 28"/>
          <p:cNvSpPr/>
          <p:nvPr/>
        </p:nvSpPr>
        <p:spPr>
          <a:xfrm>
            <a:off x="6029319" y="3207836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34229" y="332656"/>
            <a:ext cx="154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/>
          </p:nvPr>
        </p:nvGraphicFramePr>
        <p:xfrm>
          <a:off x="906158" y="3661712"/>
          <a:ext cx="1304528" cy="142347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04528"/>
              </a:tblGrid>
              <a:tr h="631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Ищет ребёнка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территории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2-4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2251851" y="4040477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/>
          </p:nvPr>
        </p:nvGraphicFramePr>
        <p:xfrm>
          <a:off x="2719258" y="3661711"/>
          <a:ext cx="1304528" cy="1411818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04528"/>
              </a:tblGrid>
              <a:tr h="6049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305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 ребёнка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76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4" name="Стрелка вправо 33"/>
          <p:cNvSpPr/>
          <p:nvPr/>
        </p:nvSpPr>
        <p:spPr>
          <a:xfrm>
            <a:off x="4046654" y="4040622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>
            <p:extLst/>
          </p:nvPr>
        </p:nvGraphicFramePr>
        <p:xfrm>
          <a:off x="4503803" y="3619564"/>
          <a:ext cx="1304528" cy="1420517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304528"/>
              </a:tblGrid>
              <a:tr h="26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представитель),</a:t>
                      </a:r>
                    </a:p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ребёнок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502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Уходят домой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63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" name="Стрелка вправо 35"/>
          <p:cNvSpPr/>
          <p:nvPr/>
        </p:nvSpPr>
        <p:spPr>
          <a:xfrm>
            <a:off x="455592" y="4071331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8028384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4751" y="345548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</a:t>
            </a:r>
            <a:r>
              <a:rPr lang="ru-RU" sz="900" b="1" dirty="0" smtClean="0">
                <a:solidFill>
                  <a:prstClr val="white"/>
                </a:solidFill>
              </a:rPr>
              <a:t>6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560365" y="345548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</a:t>
            </a:r>
            <a:r>
              <a:rPr lang="ru-RU" sz="900" b="1" dirty="0" smtClean="0">
                <a:solidFill>
                  <a:prstClr val="white"/>
                </a:solidFill>
              </a:rPr>
              <a:t>7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298811" y="3457869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</a:t>
            </a:r>
            <a:r>
              <a:rPr lang="ru-RU" sz="900" b="1" dirty="0" smtClean="0">
                <a:solidFill>
                  <a:prstClr val="white"/>
                </a:solidFill>
              </a:rPr>
              <a:t>8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44" name="Пятно 1 43"/>
          <p:cNvSpPr/>
          <p:nvPr/>
        </p:nvSpPr>
        <p:spPr>
          <a:xfrm>
            <a:off x="3380994" y="2857495"/>
            <a:ext cx="468922" cy="5064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45" name="Пятно 1 44"/>
          <p:cNvSpPr/>
          <p:nvPr/>
        </p:nvSpPr>
        <p:spPr>
          <a:xfrm>
            <a:off x="7729341" y="2760904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3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47" name="Пятно 1 46"/>
          <p:cNvSpPr/>
          <p:nvPr/>
        </p:nvSpPr>
        <p:spPr>
          <a:xfrm>
            <a:off x="5076056" y="3035375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3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48" name="Пятно 1 47"/>
          <p:cNvSpPr/>
          <p:nvPr/>
        </p:nvSpPr>
        <p:spPr>
          <a:xfrm>
            <a:off x="739510" y="4530666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4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1962053" y="4438515"/>
            <a:ext cx="50006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5</a:t>
            </a:r>
            <a:endParaRPr lang="ru-RU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2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область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(описание ситуации «как есть»)</a:t>
            </a:r>
            <a:b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/>
          </p:nvPr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ятно 1 10"/>
          <p:cNvSpPr/>
          <p:nvPr/>
        </p:nvSpPr>
        <p:spPr>
          <a:xfrm>
            <a:off x="1763688" y="5496302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2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66"/>
            <a:ext cx="1435030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07461" y="1844824"/>
            <a:ext cx="1502479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выявлены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852473" y="5314561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9" name="Пятно 1 18"/>
          <p:cNvSpPr/>
          <p:nvPr/>
        </p:nvSpPr>
        <p:spPr>
          <a:xfrm>
            <a:off x="2699792" y="5241511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" name="Пятно 1 11"/>
          <p:cNvSpPr/>
          <p:nvPr/>
        </p:nvSpPr>
        <p:spPr>
          <a:xfrm>
            <a:off x="3479544" y="5594736"/>
            <a:ext cx="449514" cy="46191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4468773" y="5265344"/>
            <a:ext cx="481826" cy="56035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5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29224" y="4413601"/>
            <a:ext cx="371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 на месте</a:t>
            </a:r>
          </a:p>
          <a:p>
            <a:pPr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системы поиска</a:t>
            </a:r>
          </a:p>
          <a:p>
            <a:pPr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потери</a:t>
            </a:r>
          </a:p>
          <a:p>
            <a:pPr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indent="-2286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удобной логистики</a:t>
            </a:r>
          </a:p>
          <a:p>
            <a:pPr marL="228600" indent="-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984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931224" cy="5505476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предметную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(описание ситуации «КАК ЕСТЬ»)                  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проблем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35496" y="692696"/>
          <a:ext cx="8856984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2304256"/>
                <a:gridCol w="266429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Первопричины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 в достижение цели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1.Отсутствие детей на месте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режимных моментов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1.Оповещение воспитателем родителей через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мессенджеры о месте нахождения детей.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2.Разработка информационного электронного буклета для родителей «Поисковичок».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родителей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(законных представителей) на поиск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2.Отсутствие плана-схемы поиска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Вновь выявленная потребность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1.Разработка системы поиска во внутреннем и внешнем пространстве ДОО.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2.Размещение информации, закодированной в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QR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-кодах.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положительного психологического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эмоционального фона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родителей (законных представителей)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3.Временные потери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информированность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родителей (законных представителей)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1.Разработка макетов указателей движения в ДОО.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2.Разработка макета  и установка «Экрана – навигатора группы».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родителей (законных представителей) на поиск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количества участников процесса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4.Отсутствие информации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тенденциям времени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1.Внедрение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визуальных 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символов-жетонов.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2.Разработка системы пространственной навигации в ДОО.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детей к разработке эскизов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символов-жетонов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5.Отсутствие элементов удобной логистики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Недостаточная информированность сотрудников об обеспечении  логистики внутреннего внешнего пространства ДОО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1.Разработка макета и установка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«Путеводителя по территории МБДОУ «Детский сад 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с.Терновка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2.Установка навигационного столба.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потребности родителей (законных представителей)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Поиск фирмы-изготовителя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63777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Разработка плана мероприятий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107504" y="679356"/>
          <a:ext cx="9001000" cy="497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2"/>
                <a:gridCol w="4200363"/>
                <a:gridCol w="2177827"/>
                <a:gridCol w="980961"/>
                <a:gridCol w="1181857"/>
              </a:tblGrid>
              <a:tr h="43126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начала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окончания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995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Подготовка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шаблона текста об информировании родителей (законных представителей) через мессенджеры  о месте нахождения детей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Пенькова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З.В., воспитатель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04.08.2020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51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информационного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электронного буклета для родителей (законных представителей) «Поисковичок»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Осокина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Е.В.,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старший воспитатель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Медведева Т.Н., воспитатель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2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Разработка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план-схемы 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поиска во внутреннем и внешнем пространстве ДОО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Литовченко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А.В., воспитатель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Дурнеску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Т.В., воспитатель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03.08.2020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14.08.2020</a:t>
                      </a:r>
                    </a:p>
                  </a:txBody>
                  <a:tcPr marL="68580" marR="68580" marT="0" marB="0"/>
                </a:tc>
              </a:tr>
              <a:tr h="3808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Разработка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размещение информации, закодированной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en-US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QR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-кодах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Пенькова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З.В., воспитатель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Литовченко А.В., воспитатель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17.08.2020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87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Создание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макетов указателей движения в ДОО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Медведева Т.Н., воспитатель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669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Разработка макета и установка 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«Экрана-навигатора группы» в помещении ДОО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Пенькова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З.В., воспитатель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Дурнеску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 Т.В., воспитатель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28.08.2020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Мастер-класс для педагогов «Внедрение визуальных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символов-жетонов в систему пространственной навигации ДОО»  на  МО ДОО №1 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Медведева Т.Н., воспитатель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25.09.2020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25.09.2020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87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и проведение деловой игры для старших дошкольников «Юный логист»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Литовченко А.В., воспитатель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25.09.2020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15.10.2020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Разработка макета и установка «Путеводителя по территории МБДОУ «Детский сад </a:t>
                      </a:r>
                      <a:r>
                        <a:rPr kumimoji="0" 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с.Терновка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Черняева Н.Е., заведующий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Команда картирования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28.09.2020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12.10.2020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Подготовка и установка навигационного столба  на территории ДОО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Черняева Н.Е., заведующий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Команда картирования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07.10.2020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12.10.2020</a:t>
                      </a:r>
                      <a:endParaRPr lang="ru-RU" sz="110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3CBC3-7457-4C0F-B76F-C1DD2B9B56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7656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786182" y="157161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72330" y="1571612"/>
            <a:ext cx="61504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 </a:t>
            </a:r>
            <a:r>
              <a:rPr lang="ru-RU" sz="900" b="1" dirty="0" smtClean="0">
                <a:solidFill>
                  <a:prstClr val="white"/>
                </a:solidFill>
              </a:rPr>
              <a:t>5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1500174"/>
            <a:ext cx="503238" cy="34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57161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764705"/>
            <a:ext cx="9144000" cy="576063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идеального состояния процесса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перемещения родителей (законных представителей) во внутреннем и внешнем пространстве ДОО за счёт внедрения элементов удобной логистики»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29.06.2020 года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72198" y="285728"/>
            <a:ext cx="2614602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59832" y="2462761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803636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37882" y="6165304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5-12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5722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455970" y="5157192"/>
            <a:ext cx="568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47664" y="2463864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/>
          </p:nvPr>
        </p:nvGraphicFramePr>
        <p:xfrm>
          <a:off x="1954055" y="1919399"/>
          <a:ext cx="1105777" cy="1725625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105777"/>
              </a:tblGrid>
              <a:tr h="581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8288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Заходит  в здание 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148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/>
          </p:nvPr>
        </p:nvGraphicFramePr>
        <p:xfrm>
          <a:off x="3496268" y="1931975"/>
          <a:ext cx="1279343" cy="1743717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9343"/>
              </a:tblGrid>
              <a:tr h="509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820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Изучает   информацией о месте нахождения  группы на электронном навигаторе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111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/>
          </p:nvPr>
        </p:nvGraphicFramePr>
        <p:xfrm>
          <a:off x="6781819" y="1954804"/>
          <a:ext cx="1246565" cy="154696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46565"/>
              </a:tblGrid>
              <a:tr h="230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представитель), ребёнок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554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Уходят домой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/>
          </p:nvPr>
        </p:nvGraphicFramePr>
        <p:xfrm>
          <a:off x="367372" y="1908587"/>
          <a:ext cx="1219422" cy="166443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19422"/>
              </a:tblGrid>
              <a:tr h="542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877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 за ребёнком </a:t>
                      </a:r>
                      <a:endParaRPr kumimoji="0" lang="ru-RU" sz="9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438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/>
          </p:nvPr>
        </p:nvGraphicFramePr>
        <p:xfrm>
          <a:off x="5156067" y="1961245"/>
          <a:ext cx="1277466" cy="1719169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4903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 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811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 ребёнка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3819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9" name="Стрелка вправо 58"/>
          <p:cNvSpPr/>
          <p:nvPr/>
        </p:nvSpPr>
        <p:spPr>
          <a:xfrm>
            <a:off x="6429388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429256" y="157161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34229" y="332656"/>
            <a:ext cx="154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346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786182" y="157161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7072330" y="1571612"/>
            <a:ext cx="615047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 </a:t>
            </a:r>
            <a:r>
              <a:rPr lang="ru-RU" sz="900" b="1" dirty="0" smtClean="0">
                <a:solidFill>
                  <a:prstClr val="white"/>
                </a:solidFill>
              </a:rPr>
              <a:t>5</a:t>
            </a:r>
            <a:endParaRPr lang="ru-RU" sz="900" b="1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0232" y="1500174"/>
            <a:ext cx="503238" cy="34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571612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764705"/>
            <a:ext cx="9144000" cy="576063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перемещения родителей (законных представителей) во внутреннем и внешнем пространстве ДОО за счёт внедрения элементов удобной логистики»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03.07.2020 года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72198" y="285728"/>
            <a:ext cx="2614602" cy="57534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059832" y="2462761"/>
            <a:ext cx="42704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803636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37882" y="6165304"/>
            <a:ext cx="3710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10-16 мин.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66" y="65722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8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979347" y="4834027"/>
            <a:ext cx="185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547664" y="2463864"/>
            <a:ext cx="406391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6748" y="2009243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ВХОД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8344296" y="1922577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ВЫХОД</a:t>
            </a:r>
            <a:endParaRPr lang="ru-RU" b="1" dirty="0">
              <a:solidFill>
                <a:prstClr val="white"/>
              </a:solidFill>
            </a:endParaRPr>
          </a:p>
        </p:txBody>
      </p:sp>
      <p:graphicFrame>
        <p:nvGraphicFramePr>
          <p:cNvPr id="78" name="Таблица 77"/>
          <p:cNvGraphicFramePr>
            <a:graphicFrameLocks noGrp="1"/>
          </p:cNvGraphicFramePr>
          <p:nvPr>
            <p:extLst/>
          </p:nvPr>
        </p:nvGraphicFramePr>
        <p:xfrm>
          <a:off x="1954055" y="1919399"/>
          <a:ext cx="1105777" cy="140044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105777"/>
              </a:tblGrid>
              <a:tr h="267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53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Подходит к путеводителю по территории ДОО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/>
          </p:nvPr>
        </p:nvGraphicFramePr>
        <p:xfrm>
          <a:off x="3496268" y="1931975"/>
          <a:ext cx="1279343" cy="141911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9343"/>
              </a:tblGrid>
              <a:tr h="210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723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Идёт к месту нахождения ребёнка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080267"/>
              </p:ext>
            </p:extLst>
          </p:nvPr>
        </p:nvGraphicFramePr>
        <p:xfrm>
          <a:off x="6781819" y="1954804"/>
          <a:ext cx="1534597" cy="1409806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534597"/>
              </a:tblGrid>
              <a:tr h="2301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 </a:t>
                      </a: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ребёнок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554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Уходят домой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мин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/>
          </p:nvPr>
        </p:nvGraphicFramePr>
        <p:xfrm>
          <a:off x="367372" y="1908587"/>
          <a:ext cx="1219422" cy="144604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19422"/>
              </a:tblGrid>
              <a:tr h="2401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defRPr/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</a:t>
                      </a:r>
                      <a:r>
                        <a:rPr lang="ru-RU" sz="95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84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kumimoji="0" lang="ru-RU" sz="9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kumimoji="0" lang="ru-RU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Приходит за ребёнком </a:t>
                      </a:r>
                      <a:r>
                        <a:rPr kumimoji="0" lang="ru-RU" sz="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площадку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5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 </a:t>
                      </a:r>
                      <a:r>
                        <a:rPr lang="ru-RU" sz="95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5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310526"/>
              </p:ext>
            </p:extLst>
          </p:nvPr>
        </p:nvGraphicFramePr>
        <p:xfrm>
          <a:off x="5156067" y="1961244"/>
          <a:ext cx="1277466" cy="1409053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2DA2BF">
                        <a:tint val="30000"/>
                        <a:satMod val="250000"/>
                      </a:srgbClr>
                    </a:gs>
                    <a:gs pos="72000">
                      <a:srgbClr val="2DA2BF">
                        <a:tint val="75000"/>
                        <a:satMod val="210000"/>
                      </a:srgbClr>
                    </a:gs>
                    <a:gs pos="100000">
                      <a:srgbClr val="2DA2BF">
                        <a:tint val="85000"/>
                        <a:satMod val="210000"/>
                      </a:srgbClr>
                    </a:gs>
                  </a:gsLst>
                  <a:lin ang="5400000" scaled="1"/>
                </a:gradFill>
                <a:effectLst>
                  <a:outerShdw blurRad="76200" dist="50800" dir="5400000" rotWithShape="0">
                    <a:srgbClr val="4E3B30">
                      <a:alpha val="60000"/>
                    </a:srgbClr>
                  </a:outerShdw>
                </a:effectLst>
              </a:tblPr>
              <a:tblGrid>
                <a:gridCol w="1277466"/>
              </a:tblGrid>
              <a:tr h="2429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  (законный представитель)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25400" cap="flat" cmpd="sng" algn="ctr">
                      <a:solidFill>
                        <a:sysClr val="window" lastClr="FFFFF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A2BF">
                        <a:lumMod val="20000"/>
                        <a:lumOff val="80000"/>
                      </a:srgbClr>
                    </a:solidFill>
                  </a:tcPr>
                </a:tc>
              </a:tr>
              <a:tr h="6546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Находит ребёнка</a:t>
                      </a: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25400" cap="flat" cmpd="sng" algn="ctr">
                      <a:solidFill>
                        <a:sysClr val="window" lastClr="FFFFF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641B">
                        <a:lumMod val="40000"/>
                        <a:lumOff val="60000"/>
                      </a:srgbClr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9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</a:t>
                      </a:r>
                      <a:r>
                        <a:rPr lang="ru-RU" sz="9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0000" cap="flat" cmpd="sng" algn="ctr">
                      <a:solidFill>
                        <a:srgbClr val="2DA2BF"/>
                      </a:solidFill>
                      <a:prstDash val="solid"/>
                    </a:lnL>
                    <a:lnR w="10000" cap="flat" cmpd="sng" algn="ctr">
                      <a:solidFill>
                        <a:srgbClr val="2DA2BF"/>
                      </a:solidFill>
                      <a:prstDash val="solid"/>
                    </a:lnR>
                    <a:lnT w="10000" cap="flat" cmpd="sng" algn="ctr">
                      <a:solidFill>
                        <a:srgbClr val="2DA2BF"/>
                      </a:solidFill>
                      <a:prstDash val="solid"/>
                    </a:lnT>
                    <a:lnB w="10000" cap="flat" cmpd="sng" algn="ctr">
                      <a:solidFill>
                        <a:srgbClr val="2DA2BF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9" name="Стрелка вправо 58"/>
          <p:cNvSpPr/>
          <p:nvPr/>
        </p:nvSpPr>
        <p:spPr>
          <a:xfrm>
            <a:off x="6429388" y="2440964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5232263" y="1601892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34229" y="332656"/>
            <a:ext cx="154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69357" y="6165304"/>
            <a:ext cx="137049" cy="191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73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5" name="Заголовок 1"/>
          <p:cNvSpPr>
            <a:spLocks noGrp="1"/>
          </p:cNvSpPr>
          <p:nvPr>
            <p:ph type="title"/>
          </p:nvPr>
        </p:nvSpPr>
        <p:spPr>
          <a:xfrm>
            <a:off x="292026" y="188640"/>
            <a:ext cx="8648700" cy="43973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26847" y="1030486"/>
            <a:ext cx="8636000" cy="5125928"/>
          </a:xfrm>
          <a:prstGeom prst="rect">
            <a:avLst/>
          </a:prstGeom>
          <a:ln w="190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491914" y="1040239"/>
            <a:ext cx="1543419" cy="340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C99FF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успеха</a:t>
            </a:r>
          </a:p>
        </p:txBody>
      </p:sp>
      <p:sp>
        <p:nvSpPr>
          <p:cNvPr id="21" name="TextBox 20">
            <a:extLst>
              <a:ext uri="{FF2B5EF4-FFF2-40B4-BE49-F238E27FC236}"/>
            </a:extLst>
          </p:cNvPr>
          <p:cNvSpPr txBox="1"/>
          <p:nvPr/>
        </p:nvSpPr>
        <p:spPr>
          <a:xfrm>
            <a:off x="491914" y="3663424"/>
            <a:ext cx="2098675" cy="24929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Устранили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*излишнее перемещение родителей во время прихода за детьми из-за отсутствия элементов удобной логистики;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*ситуации недопонимания между сотрудниками и родителями </a:t>
            </a:r>
            <a:endParaRPr lang="ru-RU" sz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ru-RU" sz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245371" y="3717032"/>
            <a:ext cx="23790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Оптимизировали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роцесс перемещения 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родителей (законных представителей)</a:t>
            </a:r>
            <a:b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во внутреннем и внешнем пространстве ДОО</a:t>
            </a:r>
            <a:endParaRPr lang="ru-RU" sz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/>
            </a:extLst>
          </p:cNvPr>
          <p:cNvSpPr txBox="1"/>
          <p:nvPr/>
        </p:nvSpPr>
        <p:spPr>
          <a:xfrm>
            <a:off x="6224057" y="3720395"/>
            <a:ext cx="2617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Разработали и внедрили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элементы </a:t>
            </a:r>
            <a:r>
              <a:rPr lang="ru-RU" sz="1200" dirty="0">
                <a:solidFill>
                  <a:srgbClr val="1F497D">
                    <a:lumMod val="75000"/>
                  </a:srgbClr>
                </a:solidFill>
                <a:latin typeface="Times New Roman"/>
                <a:ea typeface="Calibri"/>
                <a:cs typeface="Times New Roman"/>
              </a:rPr>
              <a:t>удобной логистики  внутреннего и внешнего пространства ДОО</a:t>
            </a:r>
            <a:endParaRPr lang="ru-RU" sz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9</a:t>
            </a:fld>
            <a:endParaRPr lang="ru-RU" sz="1400" dirty="0"/>
          </a:p>
        </p:txBody>
      </p:sp>
      <p:sp>
        <p:nvSpPr>
          <p:cNvPr id="3" name="Плюс 2"/>
          <p:cNvSpPr/>
          <p:nvPr/>
        </p:nvSpPr>
        <p:spPr>
          <a:xfrm>
            <a:off x="2809999" y="2492896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люс 19"/>
          <p:cNvSpPr/>
          <p:nvPr/>
        </p:nvSpPr>
        <p:spPr>
          <a:xfrm>
            <a:off x="5551932" y="2492896"/>
            <a:ext cx="435372" cy="432048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51" name="Picture 2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9" y="1541909"/>
            <a:ext cx="1572269" cy="17430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53" name="Picture 2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278" y="1541909"/>
            <a:ext cx="1485073" cy="17430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61" name="Picture 2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607" y="1541909"/>
            <a:ext cx="1440160" cy="174307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3262</TotalTime>
  <Words>1378</Words>
  <Application>Microsoft Office PowerPoint</Application>
  <PresentationFormat>Экран (4:3)</PresentationFormat>
  <Paragraphs>418</Paragraphs>
  <Slides>14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think-cell Slide</vt:lpstr>
      <vt:lpstr>Паспорт проекта  «Оптимизация процесса перемещения родителей (законных представителей)  во внутреннем и внешнем пространстве ДОО за счет внедрения элементов удобной логистики»</vt:lpstr>
      <vt:lpstr>Команда проекта </vt:lpstr>
      <vt:lpstr>Карта текущего состояния процесса «Оптимизация процесса  перемещения родителей (законных представителей) во внутреннем и внешнем пространстве ДОО за счёт внедрения элементов удобной логистики»                                                                                                                                                                         24.06.2020 года   </vt:lpstr>
      <vt:lpstr>Пирамида проблем</vt:lpstr>
      <vt:lpstr>Презентация PowerPoint</vt:lpstr>
      <vt:lpstr>Разработка плана мероприятий </vt:lpstr>
      <vt:lpstr>Карта идеального состояния процесса «Оптимизация процесса  перемещения родителей (законных представителей) во внутреннем и внешнем пространстве ДОО за счёт внедрения элементов удобной логистики»                                                                                                                                                                         29.06.2020 года   </vt:lpstr>
      <vt:lpstr>Карта целевого состояния процесса «Оптимизация процесса  перемещения родителей (законных представителей) во внутреннем и внешнем пространстве ДОО за счёт внедрения элементов удобной логистики»                                                                                                                                                                         03.07.2020 года  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elena</cp:lastModifiedBy>
  <cp:revision>243</cp:revision>
  <cp:lastPrinted>2020-12-02T16:57:19Z</cp:lastPrinted>
  <dcterms:created xsi:type="dcterms:W3CDTF">2018-08-20T14:01:12Z</dcterms:created>
  <dcterms:modified xsi:type="dcterms:W3CDTF">2020-12-02T17:04:34Z</dcterms:modified>
</cp:coreProperties>
</file>